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3"/>
  </p:notesMasterIdLst>
  <p:handoutMasterIdLst>
    <p:handoutMasterId r:id="rId124"/>
  </p:handoutMasterIdLst>
  <p:sldIdLst>
    <p:sldId id="277" r:id="rId2"/>
    <p:sldId id="415" r:id="rId3"/>
    <p:sldId id="426" r:id="rId4"/>
    <p:sldId id="414" r:id="rId5"/>
    <p:sldId id="420" r:id="rId6"/>
    <p:sldId id="418" r:id="rId7"/>
    <p:sldId id="419" r:id="rId8"/>
    <p:sldId id="413" r:id="rId9"/>
    <p:sldId id="421" r:id="rId10"/>
    <p:sldId id="296" r:id="rId11"/>
    <p:sldId id="422" r:id="rId12"/>
    <p:sldId id="282" r:id="rId13"/>
    <p:sldId id="297" r:id="rId14"/>
    <p:sldId id="283" r:id="rId15"/>
    <p:sldId id="312" r:id="rId16"/>
    <p:sldId id="298" r:id="rId17"/>
    <p:sldId id="437" r:id="rId18"/>
    <p:sldId id="313" r:id="rId19"/>
    <p:sldId id="300" r:id="rId20"/>
    <p:sldId id="438" r:id="rId21"/>
    <p:sldId id="314" r:id="rId22"/>
    <p:sldId id="304" r:id="rId23"/>
    <p:sldId id="439" r:id="rId24"/>
    <p:sldId id="315" r:id="rId25"/>
    <p:sldId id="305" r:id="rId26"/>
    <p:sldId id="316" r:id="rId27"/>
    <p:sldId id="306" r:id="rId28"/>
    <p:sldId id="307" r:id="rId29"/>
    <p:sldId id="317" r:id="rId30"/>
    <p:sldId id="390" r:id="rId31"/>
    <p:sldId id="308" r:id="rId32"/>
    <p:sldId id="318" r:id="rId33"/>
    <p:sldId id="309" r:id="rId34"/>
    <p:sldId id="319" r:id="rId35"/>
    <p:sldId id="310" r:id="rId36"/>
    <p:sldId id="320" r:id="rId37"/>
    <p:sldId id="321" r:id="rId38"/>
    <p:sldId id="325" r:id="rId39"/>
    <p:sldId id="326" r:id="rId40"/>
    <p:sldId id="440" r:id="rId41"/>
    <p:sldId id="327" r:id="rId42"/>
    <p:sldId id="328" r:id="rId43"/>
    <p:sldId id="329" r:id="rId44"/>
    <p:sldId id="323" r:id="rId45"/>
    <p:sldId id="324" r:id="rId46"/>
    <p:sldId id="311" r:id="rId47"/>
    <p:sldId id="330" r:id="rId48"/>
    <p:sldId id="331" r:id="rId49"/>
    <p:sldId id="332" r:id="rId50"/>
    <p:sldId id="333" r:id="rId51"/>
    <p:sldId id="343" r:id="rId52"/>
    <p:sldId id="334" r:id="rId53"/>
    <p:sldId id="336" r:id="rId54"/>
    <p:sldId id="339" r:id="rId55"/>
    <p:sldId id="340" r:id="rId56"/>
    <p:sldId id="345" r:id="rId57"/>
    <p:sldId id="441" r:id="rId58"/>
    <p:sldId id="346" r:id="rId59"/>
    <p:sldId id="347" r:id="rId60"/>
    <p:sldId id="348" r:id="rId61"/>
    <p:sldId id="349" r:id="rId62"/>
    <p:sldId id="341" r:id="rId63"/>
    <p:sldId id="350" r:id="rId64"/>
    <p:sldId id="351" r:id="rId65"/>
    <p:sldId id="352" r:id="rId66"/>
    <p:sldId id="353" r:id="rId67"/>
    <p:sldId id="342" r:id="rId68"/>
    <p:sldId id="355" r:id="rId69"/>
    <p:sldId id="356" r:id="rId70"/>
    <p:sldId id="357" r:id="rId71"/>
    <p:sldId id="359" r:id="rId72"/>
    <p:sldId id="360" r:id="rId73"/>
    <p:sldId id="366" r:id="rId74"/>
    <p:sldId id="363" r:id="rId75"/>
    <p:sldId id="364" r:id="rId76"/>
    <p:sldId id="373" r:id="rId77"/>
    <p:sldId id="367" r:id="rId78"/>
    <p:sldId id="368" r:id="rId79"/>
    <p:sldId id="369" r:id="rId80"/>
    <p:sldId id="370" r:id="rId81"/>
    <p:sldId id="371" r:id="rId82"/>
    <p:sldId id="372" r:id="rId83"/>
    <p:sldId id="374" r:id="rId84"/>
    <p:sldId id="375" r:id="rId85"/>
    <p:sldId id="376" r:id="rId86"/>
    <p:sldId id="379" r:id="rId87"/>
    <p:sldId id="442" r:id="rId88"/>
    <p:sldId id="380" r:id="rId89"/>
    <p:sldId id="381" r:id="rId90"/>
    <p:sldId id="382" r:id="rId91"/>
    <p:sldId id="383" r:id="rId92"/>
    <p:sldId id="384" r:id="rId93"/>
    <p:sldId id="365" r:id="rId94"/>
    <p:sldId id="385" r:id="rId95"/>
    <p:sldId id="386" r:id="rId96"/>
    <p:sldId id="387" r:id="rId97"/>
    <p:sldId id="388" r:id="rId98"/>
    <p:sldId id="389" r:id="rId99"/>
    <p:sldId id="427" r:id="rId100"/>
    <p:sldId id="429" r:id="rId101"/>
    <p:sldId id="431" r:id="rId102"/>
    <p:sldId id="432" r:id="rId103"/>
    <p:sldId id="452" r:id="rId104"/>
    <p:sldId id="453" r:id="rId105"/>
    <p:sldId id="454" r:id="rId106"/>
    <p:sldId id="455" r:id="rId107"/>
    <p:sldId id="456" r:id="rId108"/>
    <p:sldId id="433" r:id="rId109"/>
    <p:sldId id="434" r:id="rId110"/>
    <p:sldId id="443" r:id="rId111"/>
    <p:sldId id="444" r:id="rId112"/>
    <p:sldId id="445" r:id="rId113"/>
    <p:sldId id="447" r:id="rId114"/>
    <p:sldId id="448" r:id="rId115"/>
    <p:sldId id="449" r:id="rId116"/>
    <p:sldId id="450" r:id="rId117"/>
    <p:sldId id="451" r:id="rId118"/>
    <p:sldId id="435" r:id="rId119"/>
    <p:sldId id="436" r:id="rId120"/>
    <p:sldId id="423" r:id="rId121"/>
    <p:sldId id="424" r:id="rId1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524">
          <p15:clr>
            <a:srgbClr val="A4A3A4"/>
          </p15:clr>
        </p15:guide>
        <p15:guide id="4" pos="2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40"/>
    <a:srgbClr val="AE1022"/>
    <a:srgbClr val="D0D0D0"/>
    <a:srgbClr val="D3D3D3"/>
    <a:srgbClr val="E0E0E0"/>
    <a:srgbClr val="878787"/>
    <a:srgbClr val="F28C26"/>
    <a:srgbClr val="FFBF08"/>
    <a:srgbClr val="B62A79"/>
    <a:srgbClr val="F3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autoAdjust="0"/>
  </p:normalViewPr>
  <p:slideViewPr>
    <p:cSldViewPr showGuides="1">
      <p:cViewPr varScale="1">
        <p:scale>
          <a:sx n="81" d="100"/>
          <a:sy n="81" d="100"/>
        </p:scale>
        <p:origin x="610" y="62"/>
      </p:cViewPr>
      <p:guideLst>
        <p:guide orient="horz" pos="1620"/>
        <p:guide pos="2880"/>
        <p:guide pos="5524"/>
        <p:guide pos="269"/>
      </p:guideLst>
    </p:cSldViewPr>
  </p:slideViewPr>
  <p:outlineViewPr>
    <p:cViewPr>
      <p:scale>
        <a:sx n="33" d="100"/>
        <a:sy n="33" d="100"/>
      </p:scale>
      <p:origin x="0" y="3683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4CCA8C-2727-A54D-B40F-70CF9669C616}" type="datetimeFigureOut">
              <a:rPr lang="fr-FR"/>
              <a:pPr/>
              <a:t>13/10/2022</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EFCA3-4FB0-F648-923A-3843471D4321}" type="slidenum">
              <a:rPr/>
              <a:pPr/>
              <a:t>‹N°›</a:t>
            </a:fld>
            <a:endParaRPr lang="fr-FR"/>
          </a:p>
        </p:txBody>
      </p:sp>
    </p:spTree>
    <p:extLst>
      <p:ext uri="{BB962C8B-B14F-4D97-AF65-F5344CB8AC3E}">
        <p14:creationId xmlns:p14="http://schemas.microsoft.com/office/powerpoint/2010/main" val="2204206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7D4E0-ADF2-4269-A368-F8657ABA7EB7}" type="datetimeFigureOut">
              <a:rPr lang="en-US" smtClean="0"/>
              <a:pPr/>
              <a:t>10/13/2022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DCFB2-2FC4-4A48-85D8-914292BD17B8}" type="slidenum">
              <a:rPr lang="en-GB" smtClean="0"/>
              <a:pPr/>
              <a:t>‹N°›</a:t>
            </a:fld>
            <a:endParaRPr lang="en-GB"/>
          </a:p>
        </p:txBody>
      </p:sp>
    </p:spTree>
    <p:extLst>
      <p:ext uri="{BB962C8B-B14F-4D97-AF65-F5344CB8AC3E}">
        <p14:creationId xmlns:p14="http://schemas.microsoft.com/office/powerpoint/2010/main" val="22585154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id="{9C2774E4-5C64-4C62-984F-3967F8EB8213}"/>
              </a:ext>
            </a:extLst>
          </p:cNvPr>
          <p:cNvCxnSpPr>
            <a:cxnSpLocks/>
          </p:cNvCxnSpPr>
          <p:nvPr userDrawn="1"/>
        </p:nvCxnSpPr>
        <p:spPr>
          <a:xfrm>
            <a:off x="0" y="915566"/>
            <a:ext cx="9144000"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8241F9B-0D2C-427A-A3BB-2BECB174CFED}"/>
              </a:ext>
            </a:extLst>
          </p:cNvPr>
          <p:cNvCxnSpPr>
            <a:cxnSpLocks/>
          </p:cNvCxnSpPr>
          <p:nvPr userDrawn="1"/>
        </p:nvCxnSpPr>
        <p:spPr>
          <a:xfrm>
            <a:off x="0" y="4155926"/>
            <a:ext cx="7020272"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80363E9-1308-4C0E-BDA5-CF390AD35CAC}"/>
              </a:ext>
            </a:extLst>
          </p:cNvPr>
          <p:cNvCxnSpPr>
            <a:cxnSpLocks/>
          </p:cNvCxnSpPr>
          <p:nvPr userDrawn="1"/>
        </p:nvCxnSpPr>
        <p:spPr>
          <a:xfrm>
            <a:off x="971600" y="0"/>
            <a:ext cx="0" cy="514350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33F0FED1-B8F9-445B-959A-F64BB176898C}"/>
              </a:ext>
            </a:extLst>
          </p:cNvPr>
          <p:cNvSpPr/>
          <p:nvPr userDrawn="1"/>
        </p:nvSpPr>
        <p:spPr>
          <a:xfrm>
            <a:off x="899592" y="843558"/>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0F7C9BB3-3FAB-4AF6-A672-13B009C327B3}"/>
              </a:ext>
            </a:extLst>
          </p:cNvPr>
          <p:cNvSpPr/>
          <p:nvPr userDrawn="1"/>
        </p:nvSpPr>
        <p:spPr>
          <a:xfrm>
            <a:off x="899592" y="3579862"/>
            <a:ext cx="144016" cy="144016"/>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4953AD7C-105B-44C2-B8FA-6295064382B1}"/>
              </a:ext>
            </a:extLst>
          </p:cNvPr>
          <p:cNvSpPr/>
          <p:nvPr userDrawn="1"/>
        </p:nvSpPr>
        <p:spPr>
          <a:xfrm>
            <a:off x="899592" y="4083918"/>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B770CC4A-0144-496C-B843-8E6984A9BF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64288" y="3942080"/>
            <a:ext cx="1600892" cy="715724"/>
          </a:xfrm>
          <a:prstGeom prst="rect">
            <a:avLst/>
          </a:prstGeom>
        </p:spPr>
      </p:pic>
      <p:sp>
        <p:nvSpPr>
          <p:cNvPr id="33" name="Espace réservé du texte 32">
            <a:extLst>
              <a:ext uri="{FF2B5EF4-FFF2-40B4-BE49-F238E27FC236}">
                <a16:creationId xmlns:a16="http://schemas.microsoft.com/office/drawing/2014/main" id="{E87A3DCC-5F52-46C1-83E5-0DCD52BF0AF8}"/>
              </a:ext>
            </a:extLst>
          </p:cNvPr>
          <p:cNvSpPr>
            <a:spLocks noGrp="1"/>
          </p:cNvSpPr>
          <p:nvPr>
            <p:ph type="body" sz="quarter" idx="10" hasCustomPrompt="1"/>
          </p:nvPr>
        </p:nvSpPr>
        <p:spPr>
          <a:xfrm>
            <a:off x="1209228" y="2571750"/>
            <a:ext cx="2930724" cy="865187"/>
          </a:xfrm>
          <a:prstGeom prst="rect">
            <a:avLst/>
          </a:prstGeom>
        </p:spPr>
        <p:txBody>
          <a:bodyPr/>
          <a:lstStyle>
            <a:lvl1pPr marL="0" indent="0">
              <a:buNone/>
              <a:defRPr sz="12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A short description about the subject of the presentation. Can be used as a subtitle.</a:t>
            </a:r>
          </a:p>
        </p:txBody>
      </p:sp>
      <p:sp>
        <p:nvSpPr>
          <p:cNvPr id="35" name="Espace réservé du texte 34">
            <a:extLst>
              <a:ext uri="{FF2B5EF4-FFF2-40B4-BE49-F238E27FC236}">
                <a16:creationId xmlns:a16="http://schemas.microsoft.com/office/drawing/2014/main" id="{C72245EA-CCDD-44D2-815D-356CD0575689}"/>
              </a:ext>
            </a:extLst>
          </p:cNvPr>
          <p:cNvSpPr>
            <a:spLocks noGrp="1"/>
          </p:cNvSpPr>
          <p:nvPr>
            <p:ph type="body" sz="quarter" idx="11" hasCustomPrompt="1"/>
          </p:nvPr>
        </p:nvSpPr>
        <p:spPr>
          <a:xfrm>
            <a:off x="1209228" y="1203598"/>
            <a:ext cx="4010844" cy="1296145"/>
          </a:xfrm>
          <a:prstGeom prst="rect">
            <a:avLst/>
          </a:prstGeom>
        </p:spPr>
        <p:txBody>
          <a:bodyPr/>
          <a:lstStyle>
            <a:lvl1pPr marL="0" indent="0">
              <a:lnSpc>
                <a:spcPts val="4500"/>
              </a:lnSpc>
              <a:spcBef>
                <a:spcPts val="0"/>
              </a:spcBef>
              <a:buNone/>
              <a:defRPr sz="4800">
                <a:solidFill>
                  <a:srgbClr val="AE1022"/>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fr-FR" dirty="0"/>
              <a:t>Document Title</a:t>
            </a:r>
          </a:p>
        </p:txBody>
      </p:sp>
      <p:sp>
        <p:nvSpPr>
          <p:cNvPr id="36" name="Espace réservé du texte 32">
            <a:extLst>
              <a:ext uri="{FF2B5EF4-FFF2-40B4-BE49-F238E27FC236}">
                <a16:creationId xmlns:a16="http://schemas.microsoft.com/office/drawing/2014/main" id="{16284A64-7B54-461F-9363-2BE4503F91FE}"/>
              </a:ext>
            </a:extLst>
          </p:cNvPr>
          <p:cNvSpPr>
            <a:spLocks noGrp="1"/>
          </p:cNvSpPr>
          <p:nvPr>
            <p:ph type="body" sz="quarter" idx="12" hasCustomPrompt="1"/>
          </p:nvPr>
        </p:nvSpPr>
        <p:spPr>
          <a:xfrm>
            <a:off x="1209227" y="3507855"/>
            <a:ext cx="2930724" cy="288032"/>
          </a:xfrm>
          <a:prstGeom prst="rect">
            <a:avLst/>
          </a:prstGeom>
        </p:spPr>
        <p:txBody>
          <a:bodyPr/>
          <a:lstStyle>
            <a:lvl1pPr marL="0" indent="0">
              <a:buNone/>
              <a:defRPr sz="1200" b="0">
                <a:solidFill>
                  <a:srgbClr val="AE1022"/>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Presentation date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6A01797-8D6C-4BBB-8B5F-CB24DB662EAA}"/>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First line</a:t>
            </a:r>
            <a:br>
              <a:rPr lang="en-US" dirty="0"/>
            </a:br>
            <a:r>
              <a:rPr lang="en-US" dirty="0"/>
              <a:t>Of the headline</a:t>
            </a:r>
          </a:p>
        </p:txBody>
      </p:sp>
      <p:sp>
        <p:nvSpPr>
          <p:cNvPr id="8" name="Espace réservé du texte 7">
            <a:extLst>
              <a:ext uri="{FF2B5EF4-FFF2-40B4-BE49-F238E27FC236}">
                <a16:creationId xmlns:a16="http://schemas.microsoft.com/office/drawing/2014/main" id="{EF734305-4997-41D6-B5C3-AD35E80BE455}"/>
              </a:ext>
            </a:extLst>
          </p:cNvPr>
          <p:cNvSpPr>
            <a:spLocks noGrp="1"/>
          </p:cNvSpPr>
          <p:nvPr>
            <p:ph type="body" sz="quarter" idx="11" hasCustomPrompt="1"/>
          </p:nvPr>
        </p:nvSpPr>
        <p:spPr>
          <a:xfrm>
            <a:off x="4067945" y="1635646"/>
            <a:ext cx="3024336" cy="2278186"/>
          </a:xfrm>
          <a:prstGeom prst="rect">
            <a:avLst/>
          </a:prstGeom>
        </p:spPr>
        <p:txBody>
          <a:bodyPr/>
          <a:lstStyle>
            <a:lvl1pPr marL="0" indent="0">
              <a:lnSpc>
                <a:spcPts val="1800"/>
              </a:lnSpc>
              <a:spcBef>
                <a:spcPts val="312"/>
              </a:spcBef>
              <a:buNone/>
              <a:defRPr sz="13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fr-FR" dirty="0"/>
              <a:t>Abusus enim multitudine </a:t>
            </a:r>
            <a:r>
              <a:rPr lang="fr-FR" dirty="0" err="1"/>
              <a:t>hominum</a:t>
            </a:r>
            <a:r>
              <a:rPr lang="fr-FR" dirty="0"/>
              <a:t>, </a:t>
            </a:r>
            <a:r>
              <a:rPr lang="fr-FR" dirty="0" err="1"/>
              <a:t>quam</a:t>
            </a:r>
            <a:r>
              <a:rPr lang="fr-FR" dirty="0"/>
              <a:t> </a:t>
            </a:r>
            <a:r>
              <a:rPr lang="fr-FR" dirty="0" err="1"/>
              <a:t>tranquillis</a:t>
            </a:r>
            <a:r>
              <a:rPr lang="fr-FR" dirty="0"/>
              <a:t> in rebus </a:t>
            </a:r>
            <a:r>
              <a:rPr lang="fr-FR" dirty="0" err="1"/>
              <a:t>diutius</a:t>
            </a:r>
            <a:r>
              <a:rPr lang="fr-FR" dirty="0"/>
              <a:t> </a:t>
            </a:r>
            <a:r>
              <a:rPr lang="fr-FR" dirty="0" err="1"/>
              <a:t>rexit</a:t>
            </a:r>
            <a:r>
              <a:rPr lang="fr-FR" dirty="0"/>
              <a:t>, ex </a:t>
            </a:r>
            <a:r>
              <a:rPr lang="fr-FR" dirty="0" err="1"/>
              <a:t>agrestibus</a:t>
            </a:r>
            <a:r>
              <a:rPr lang="fr-FR" dirty="0"/>
              <a:t> </a:t>
            </a:r>
            <a:r>
              <a:rPr lang="fr-FR" dirty="0" err="1"/>
              <a:t>habitaculis</a:t>
            </a:r>
            <a:r>
              <a:rPr lang="fr-FR" dirty="0"/>
              <a:t> </a:t>
            </a:r>
            <a:r>
              <a:rPr lang="fr-FR" dirty="0" err="1"/>
              <a:t>urbes</a:t>
            </a:r>
            <a:r>
              <a:rPr lang="fr-FR" dirty="0"/>
              <a:t> </a:t>
            </a:r>
            <a:r>
              <a:rPr lang="fr-FR" dirty="0" err="1"/>
              <a:t>construxit</a:t>
            </a:r>
            <a:r>
              <a:rPr lang="fr-FR" dirty="0"/>
              <a:t> </a:t>
            </a:r>
            <a:r>
              <a:rPr lang="fr-FR" dirty="0" err="1"/>
              <a:t>multis</a:t>
            </a:r>
            <a:r>
              <a:rPr lang="fr-FR" dirty="0"/>
              <a:t> </a:t>
            </a:r>
            <a:r>
              <a:rPr lang="fr-FR" dirty="0" err="1"/>
              <a:t>opibus</a:t>
            </a:r>
            <a:r>
              <a:rPr lang="fr-FR" dirty="0"/>
              <a:t> </a:t>
            </a:r>
            <a:r>
              <a:rPr lang="fr-FR" dirty="0" err="1"/>
              <a:t>firmas</a:t>
            </a:r>
            <a:r>
              <a:rPr lang="fr-FR" dirty="0"/>
              <a:t> et </a:t>
            </a:r>
            <a:r>
              <a:rPr lang="fr-FR" dirty="0" err="1"/>
              <a:t>viribus</a:t>
            </a:r>
            <a:r>
              <a:rPr lang="fr-FR" dirty="0"/>
              <a:t>, </a:t>
            </a:r>
            <a:r>
              <a:rPr lang="fr-FR" dirty="0" err="1"/>
              <a:t>quarum</a:t>
            </a:r>
            <a:r>
              <a:rPr lang="fr-FR" dirty="0"/>
              <a:t> ad </a:t>
            </a:r>
            <a:r>
              <a:rPr lang="fr-FR" dirty="0" err="1"/>
              <a:t>praesens</a:t>
            </a:r>
            <a:r>
              <a:rPr lang="fr-FR" dirty="0"/>
              <a:t> </a:t>
            </a:r>
            <a:r>
              <a:rPr lang="fr-FR" dirty="0" err="1"/>
              <a:t>pleraeque</a:t>
            </a:r>
            <a:r>
              <a:rPr lang="fr-FR" dirty="0"/>
              <a:t> </a:t>
            </a:r>
            <a:r>
              <a:rPr lang="fr-FR" dirty="0" err="1"/>
              <a:t>licet</a:t>
            </a:r>
            <a:r>
              <a:rPr lang="fr-FR" dirty="0"/>
              <a:t> </a:t>
            </a:r>
            <a:r>
              <a:rPr lang="fr-FR" dirty="0" err="1"/>
              <a:t>Graecis</a:t>
            </a:r>
            <a:r>
              <a:rPr lang="fr-FR" dirty="0"/>
              <a:t> </a:t>
            </a:r>
            <a:r>
              <a:rPr lang="fr-FR" dirty="0" err="1"/>
              <a:t>nominibus</a:t>
            </a:r>
            <a:r>
              <a:rPr lang="fr-FR" dirty="0"/>
              <a:t> </a:t>
            </a:r>
            <a:r>
              <a:rPr lang="fr-FR" dirty="0" err="1"/>
              <a:t>appellentur</a:t>
            </a:r>
            <a:r>
              <a:rPr lang="fr-FR" dirty="0"/>
              <a:t>, </a:t>
            </a:r>
            <a:r>
              <a:rPr lang="fr-FR" dirty="0" err="1"/>
              <a:t>quae</a:t>
            </a:r>
            <a:r>
              <a:rPr lang="fr-FR" dirty="0"/>
              <a:t> </a:t>
            </a:r>
            <a:r>
              <a:rPr lang="fr-FR" dirty="0" err="1"/>
              <a:t>isdem</a:t>
            </a:r>
            <a:r>
              <a:rPr lang="fr-FR" dirty="0"/>
              <a:t> ad </a:t>
            </a:r>
            <a:r>
              <a:rPr lang="fr-FR" dirty="0" err="1"/>
              <a:t>arbitrium</a:t>
            </a:r>
            <a:r>
              <a:rPr lang="fr-FR" dirty="0"/>
              <a:t> </a:t>
            </a:r>
            <a:r>
              <a:rPr lang="fr-FR" dirty="0" err="1"/>
              <a:t>inposita</a:t>
            </a:r>
            <a:r>
              <a:rPr lang="fr-FR" dirty="0"/>
              <a:t> </a:t>
            </a:r>
            <a:r>
              <a:rPr lang="fr-FR" dirty="0" err="1"/>
              <a:t>sunt</a:t>
            </a:r>
            <a:r>
              <a:rPr lang="fr-FR" dirty="0"/>
              <a:t> </a:t>
            </a:r>
            <a:r>
              <a:rPr lang="fr-FR" dirty="0" err="1"/>
              <a:t>conditoris</a:t>
            </a:r>
            <a:r>
              <a:rPr lang="fr-FR" dirty="0"/>
              <a:t>, </a:t>
            </a:r>
            <a:r>
              <a:rPr lang="fr-FR" dirty="0" err="1"/>
              <a:t>primigenia</a:t>
            </a:r>
            <a:r>
              <a:rPr lang="fr-FR" dirty="0"/>
              <a:t> </a:t>
            </a:r>
            <a:r>
              <a:rPr lang="fr-FR" dirty="0" err="1"/>
              <a:t>tamen</a:t>
            </a:r>
            <a:r>
              <a:rPr lang="fr-FR" dirty="0"/>
              <a:t> nomina non </a:t>
            </a:r>
            <a:r>
              <a:rPr lang="fr-FR" dirty="0" err="1"/>
              <a:t>amittunt</a:t>
            </a:r>
            <a:r>
              <a:rPr lang="fr-FR" dirty="0"/>
              <a:t>, </a:t>
            </a:r>
            <a:r>
              <a:rPr lang="fr-FR" dirty="0" err="1"/>
              <a:t>quae</a:t>
            </a:r>
            <a:r>
              <a:rPr lang="fr-FR" dirty="0"/>
              <a:t> </a:t>
            </a:r>
            <a:r>
              <a:rPr lang="fr-FR" dirty="0" err="1"/>
              <a:t>eis</a:t>
            </a:r>
            <a:endParaRPr lang="fr-FR" dirty="0"/>
          </a:p>
        </p:txBody>
      </p:sp>
      <p:sp>
        <p:nvSpPr>
          <p:cNvPr id="9" name="Espace réservé du texte 7">
            <a:extLst>
              <a:ext uri="{FF2B5EF4-FFF2-40B4-BE49-F238E27FC236}">
                <a16:creationId xmlns:a16="http://schemas.microsoft.com/office/drawing/2014/main" id="{2527C28F-4A99-4774-A672-5D1B9EEC6F51}"/>
              </a:ext>
            </a:extLst>
          </p:cNvPr>
          <p:cNvSpPr>
            <a:spLocks noGrp="1"/>
          </p:cNvSpPr>
          <p:nvPr>
            <p:ph type="body" sz="quarter" idx="12" hasCustomPrompt="1"/>
          </p:nvPr>
        </p:nvSpPr>
        <p:spPr>
          <a:xfrm>
            <a:off x="4067945" y="1347614"/>
            <a:ext cx="3024336" cy="288031"/>
          </a:xfrm>
          <a:prstGeom prst="rect">
            <a:avLst/>
          </a:prstGeom>
        </p:spPr>
        <p:txBody>
          <a:bodyPr/>
          <a:lstStyle>
            <a:lvl1pPr marL="0" indent="0">
              <a:lnSpc>
                <a:spcPts val="1800"/>
              </a:lnSpc>
              <a:spcBef>
                <a:spcPts val="312"/>
              </a:spcBef>
              <a:buNone/>
              <a:defRPr sz="14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fr-FR" dirty="0"/>
              <a:t>Subtitle</a:t>
            </a:r>
          </a:p>
        </p:txBody>
      </p:sp>
      <p:sp>
        <p:nvSpPr>
          <p:cNvPr id="11" name="Espace réservé pour une image  10">
            <a:extLst>
              <a:ext uri="{FF2B5EF4-FFF2-40B4-BE49-F238E27FC236}">
                <a16:creationId xmlns:a16="http://schemas.microsoft.com/office/drawing/2014/main" id="{EFADFAF9-AE6E-498A-A329-A501546781A2}"/>
              </a:ext>
            </a:extLst>
          </p:cNvPr>
          <p:cNvSpPr>
            <a:spLocks noGrp="1"/>
          </p:cNvSpPr>
          <p:nvPr>
            <p:ph type="pic" sz="quarter" idx="13"/>
          </p:nvPr>
        </p:nvSpPr>
        <p:spPr>
          <a:xfrm>
            <a:off x="6995" y="1347614"/>
            <a:ext cx="3844925" cy="2565400"/>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4C4DCEFD-DF8E-49D5-AC57-A796E5A21709}"/>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First line</a:t>
            </a:r>
            <a:br>
              <a:rPr lang="en-US" dirty="0"/>
            </a:br>
            <a:r>
              <a:rPr lang="en-US" dirty="0"/>
              <a:t>Of the headline</a:t>
            </a:r>
          </a:p>
        </p:txBody>
      </p:sp>
      <p:sp>
        <p:nvSpPr>
          <p:cNvPr id="5" name="Espace réservé du texte 7">
            <a:extLst>
              <a:ext uri="{FF2B5EF4-FFF2-40B4-BE49-F238E27FC236}">
                <a16:creationId xmlns:a16="http://schemas.microsoft.com/office/drawing/2014/main" id="{1445E308-E33D-4DD7-B528-7AAEF390C5AF}"/>
              </a:ext>
            </a:extLst>
          </p:cNvPr>
          <p:cNvSpPr>
            <a:spLocks noGrp="1"/>
          </p:cNvSpPr>
          <p:nvPr>
            <p:ph type="body" sz="quarter" idx="11" hasCustomPrompt="1"/>
          </p:nvPr>
        </p:nvSpPr>
        <p:spPr>
          <a:xfrm>
            <a:off x="899592" y="1995686"/>
            <a:ext cx="1872208" cy="2278186"/>
          </a:xfrm>
          <a:prstGeom prst="rect">
            <a:avLst/>
          </a:prstGeom>
        </p:spPr>
        <p:txBody>
          <a:bodyPr/>
          <a:lstStyle>
            <a:lvl1pPr marL="0" indent="0">
              <a:lnSpc>
                <a:spcPts val="1800"/>
              </a:lnSpc>
              <a:spcBef>
                <a:spcPts val="312"/>
              </a:spcBef>
              <a:buNone/>
              <a:defRPr sz="13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fr-FR" dirty="0"/>
              <a:t>Abusus enim multitudine </a:t>
            </a:r>
            <a:r>
              <a:rPr lang="fr-FR" dirty="0" err="1"/>
              <a:t>hominum</a:t>
            </a:r>
            <a:r>
              <a:rPr lang="fr-FR" dirty="0"/>
              <a:t>, </a:t>
            </a:r>
            <a:r>
              <a:rPr lang="fr-FR" dirty="0" err="1"/>
              <a:t>quam</a:t>
            </a:r>
            <a:r>
              <a:rPr lang="fr-FR" dirty="0"/>
              <a:t> </a:t>
            </a:r>
            <a:r>
              <a:rPr lang="fr-FR" dirty="0" err="1"/>
              <a:t>tranquillis</a:t>
            </a:r>
            <a:r>
              <a:rPr lang="fr-FR" dirty="0"/>
              <a:t> in rebus </a:t>
            </a:r>
            <a:r>
              <a:rPr lang="fr-FR" dirty="0" err="1"/>
              <a:t>diutius</a:t>
            </a:r>
            <a:r>
              <a:rPr lang="fr-FR" dirty="0"/>
              <a:t> </a:t>
            </a:r>
            <a:r>
              <a:rPr lang="fr-FR" dirty="0" err="1"/>
              <a:t>rexit</a:t>
            </a:r>
            <a:r>
              <a:rPr lang="fr-FR" dirty="0"/>
              <a:t>, ex </a:t>
            </a:r>
            <a:r>
              <a:rPr lang="fr-FR" dirty="0" err="1"/>
              <a:t>agrestibus</a:t>
            </a:r>
            <a:r>
              <a:rPr lang="fr-FR" dirty="0"/>
              <a:t> </a:t>
            </a:r>
            <a:r>
              <a:rPr lang="fr-FR" dirty="0" err="1"/>
              <a:t>habitaculis</a:t>
            </a:r>
            <a:r>
              <a:rPr lang="fr-FR" dirty="0"/>
              <a:t> </a:t>
            </a:r>
            <a:r>
              <a:rPr lang="fr-FR" dirty="0" err="1"/>
              <a:t>urbes</a:t>
            </a:r>
            <a:r>
              <a:rPr lang="fr-FR" dirty="0"/>
              <a:t> </a:t>
            </a:r>
            <a:r>
              <a:rPr lang="fr-FR" dirty="0" err="1"/>
              <a:t>construxit</a:t>
            </a:r>
            <a:r>
              <a:rPr lang="fr-FR" dirty="0"/>
              <a:t> </a:t>
            </a:r>
            <a:r>
              <a:rPr lang="fr-FR" dirty="0" err="1"/>
              <a:t>multis</a:t>
            </a:r>
            <a:r>
              <a:rPr lang="fr-FR" dirty="0"/>
              <a:t> </a:t>
            </a:r>
            <a:r>
              <a:rPr lang="fr-FR" dirty="0" err="1"/>
              <a:t>opibus</a:t>
            </a:r>
            <a:r>
              <a:rPr lang="fr-FR" dirty="0"/>
              <a:t> </a:t>
            </a:r>
            <a:r>
              <a:rPr lang="fr-FR" dirty="0" err="1"/>
              <a:t>firmas</a:t>
            </a:r>
            <a:endParaRPr lang="fr-FR" dirty="0"/>
          </a:p>
        </p:txBody>
      </p:sp>
      <p:sp>
        <p:nvSpPr>
          <p:cNvPr id="6" name="Espace réservé du texte 7">
            <a:extLst>
              <a:ext uri="{FF2B5EF4-FFF2-40B4-BE49-F238E27FC236}">
                <a16:creationId xmlns:a16="http://schemas.microsoft.com/office/drawing/2014/main" id="{3838AEB7-814F-4501-B3B0-295E08648303}"/>
              </a:ext>
            </a:extLst>
          </p:cNvPr>
          <p:cNvSpPr>
            <a:spLocks noGrp="1"/>
          </p:cNvSpPr>
          <p:nvPr>
            <p:ph type="body" sz="quarter" idx="12" hasCustomPrompt="1"/>
          </p:nvPr>
        </p:nvSpPr>
        <p:spPr>
          <a:xfrm>
            <a:off x="899592" y="1707654"/>
            <a:ext cx="1872208" cy="288031"/>
          </a:xfrm>
          <a:prstGeom prst="rect">
            <a:avLst/>
          </a:prstGeom>
        </p:spPr>
        <p:txBody>
          <a:bodyPr/>
          <a:lstStyle>
            <a:lvl1pPr marL="0" indent="0">
              <a:lnSpc>
                <a:spcPts val="1800"/>
              </a:lnSpc>
              <a:spcBef>
                <a:spcPts val="312"/>
              </a:spcBef>
              <a:buNone/>
              <a:defRPr sz="14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fr-FR" dirty="0"/>
              <a:t>Subtitle</a:t>
            </a:r>
          </a:p>
        </p:txBody>
      </p:sp>
      <p:sp>
        <p:nvSpPr>
          <p:cNvPr id="8" name="Espace réservé du graphique 7">
            <a:extLst>
              <a:ext uri="{FF2B5EF4-FFF2-40B4-BE49-F238E27FC236}">
                <a16:creationId xmlns:a16="http://schemas.microsoft.com/office/drawing/2014/main" id="{DF18E9B8-1D26-4B26-97FC-0474D1DFA809}"/>
              </a:ext>
            </a:extLst>
          </p:cNvPr>
          <p:cNvSpPr>
            <a:spLocks noGrp="1"/>
          </p:cNvSpPr>
          <p:nvPr>
            <p:ph type="chart" sz="quarter" idx="13"/>
          </p:nvPr>
        </p:nvSpPr>
        <p:spPr>
          <a:xfrm>
            <a:off x="3347864" y="1131590"/>
            <a:ext cx="3456384" cy="3142282"/>
          </a:xfrm>
          <a:prstGeom prst="rect">
            <a:avLst/>
          </a:prstGeom>
        </p:spPr>
        <p:txBody>
          <a:bodyPr/>
          <a:lstStyle>
            <a:lvl1pPr marL="0" indent="0">
              <a:buNone/>
              <a:defRPr sz="1300" b="0">
                <a:solidFill>
                  <a:schemeClr val="tx1"/>
                </a:solidFill>
                <a:latin typeface="+mj-lt"/>
              </a:defRPr>
            </a:lvl1pPr>
          </a:lstStyle>
          <a:p>
            <a:r>
              <a:rPr lang="en-US"/>
              <a:t>Click icon to add chart</a:t>
            </a:r>
            <a:endParaRPr lang="fr-FR" dirty="0"/>
          </a:p>
        </p:txBody>
      </p:sp>
    </p:spTree>
    <p:extLst>
      <p:ext uri="{BB962C8B-B14F-4D97-AF65-F5344CB8AC3E}">
        <p14:creationId xmlns:p14="http://schemas.microsoft.com/office/powerpoint/2010/main" val="27113120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du texte 5">
            <a:extLst>
              <a:ext uri="{FF2B5EF4-FFF2-40B4-BE49-F238E27FC236}">
                <a16:creationId xmlns:a16="http://schemas.microsoft.com/office/drawing/2014/main" id="{688A8CDE-DB91-41CF-8FE6-672825711115}"/>
              </a:ext>
            </a:extLst>
          </p:cNvPr>
          <p:cNvSpPr>
            <a:spLocks noGrp="1"/>
          </p:cNvSpPr>
          <p:nvPr>
            <p:ph type="body" sz="quarter" idx="11" hasCustomPrompt="1"/>
          </p:nvPr>
        </p:nvSpPr>
        <p:spPr>
          <a:xfrm>
            <a:off x="324619" y="1445692"/>
            <a:ext cx="2699210" cy="333970"/>
          </a:xfrm>
          <a:prstGeom prst="rect">
            <a:avLst/>
          </a:prstGeom>
        </p:spPr>
        <p:txBody>
          <a:bodyPr/>
          <a:lstStyle>
            <a:lvl1pPr marL="0" indent="0">
              <a:lnSpc>
                <a:spcPts val="2500"/>
              </a:lnSpc>
              <a:spcBef>
                <a:spcPts val="0"/>
              </a:spcBef>
              <a:buNone/>
              <a:defRPr sz="2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Main subtitle</a:t>
            </a:r>
          </a:p>
        </p:txBody>
      </p:sp>
      <p:sp>
        <p:nvSpPr>
          <p:cNvPr id="9" name="Espace réservé du texte 5">
            <a:extLst>
              <a:ext uri="{FF2B5EF4-FFF2-40B4-BE49-F238E27FC236}">
                <a16:creationId xmlns:a16="http://schemas.microsoft.com/office/drawing/2014/main" id="{D606C188-8B0F-413B-A845-2FC2D28247DE}"/>
              </a:ext>
            </a:extLst>
          </p:cNvPr>
          <p:cNvSpPr>
            <a:spLocks noGrp="1"/>
          </p:cNvSpPr>
          <p:nvPr>
            <p:ph type="body" sz="quarter" idx="12" hasCustomPrompt="1"/>
          </p:nvPr>
        </p:nvSpPr>
        <p:spPr>
          <a:xfrm>
            <a:off x="325498" y="1783870"/>
            <a:ext cx="2699210" cy="2300048"/>
          </a:xfrm>
          <a:prstGeom prst="rect">
            <a:avLst/>
          </a:prstGeom>
        </p:spPr>
        <p:txBody>
          <a:bodyPr/>
          <a:lstStyle>
            <a:lvl1pPr marL="285750" marR="0"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sz="1500" b="0">
                <a:solidFill>
                  <a:schemeClr val="tx1"/>
                </a:solidFill>
                <a:latin typeface="+mj-lt"/>
              </a:defRPr>
            </a:lvl1pPr>
            <a:lvl2pPr marL="266700" indent="0">
              <a:buNone/>
              <a:defRPr/>
            </a:lvl2pPr>
            <a:lvl3pPr marL="246062" indent="0">
              <a:lnSpc>
                <a:spcPts val="150"/>
              </a:lnSpc>
              <a:buNone/>
              <a:defRPr sz="900">
                <a:solidFill>
                  <a:srgbClr val="AE1022"/>
                </a:solidFill>
                <a:latin typeface="+mj-lt"/>
              </a:defRPr>
            </a:lvl3pPr>
            <a:lvl4pPr marL="809625" indent="0">
              <a:buNone/>
              <a:defRPr/>
            </a:lvl4pPr>
            <a:lvl5pPr marL="1076325" indent="0">
              <a:buNone/>
              <a:defRPr/>
            </a:lvl5pPr>
          </a:lstStyle>
          <a:p>
            <a:pPr lvl="0"/>
            <a:r>
              <a:rPr lang="en-US" dirty="0"/>
              <a:t>Sub title 1</a:t>
            </a:r>
          </a:p>
          <a:p>
            <a:pPr marL="285750" marR="0" lvl="0"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dirty="0"/>
              <a:t>Sub title 1</a:t>
            </a:r>
          </a:p>
          <a:p>
            <a:pPr marL="285750" marR="0" lvl="0"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dirty="0"/>
              <a:t>Sub title 1</a:t>
            </a:r>
          </a:p>
          <a:p>
            <a:pPr marL="531812" marR="0" lvl="2"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dirty="0"/>
              <a:t>Links</a:t>
            </a:r>
          </a:p>
          <a:p>
            <a:pPr marL="531812" marR="0" lvl="2"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dirty="0"/>
              <a:t>Links</a:t>
            </a:r>
          </a:p>
          <a:p>
            <a:pPr marL="531812" marR="0" lvl="2" indent="-285750" algn="l" defTabSz="914400" rtl="0" eaLnBrk="1" fontAlgn="auto" latinLnBrk="0" hangingPunct="1">
              <a:lnSpc>
                <a:spcPts val="2500"/>
              </a:lnSpc>
              <a:spcBef>
                <a:spcPts val="0"/>
              </a:spcBef>
              <a:spcAft>
                <a:spcPts val="0"/>
              </a:spcAft>
              <a:buClrTx/>
              <a:buSzTx/>
              <a:buFont typeface="Arial" panose="020B0604020202020204" pitchFamily="34" charset="0"/>
              <a:buChar char="•"/>
              <a:tabLst/>
              <a:defRPr/>
            </a:pPr>
            <a:r>
              <a:rPr lang="en-US" dirty="0"/>
              <a:t>Links</a:t>
            </a:r>
          </a:p>
        </p:txBody>
      </p:sp>
      <p:sp>
        <p:nvSpPr>
          <p:cNvPr id="10" name="Espace réservé du texte 5">
            <a:extLst>
              <a:ext uri="{FF2B5EF4-FFF2-40B4-BE49-F238E27FC236}">
                <a16:creationId xmlns:a16="http://schemas.microsoft.com/office/drawing/2014/main" id="{7A920D5C-621F-4AA3-9973-F64124C5BC5A}"/>
              </a:ext>
            </a:extLst>
          </p:cNvPr>
          <p:cNvSpPr>
            <a:spLocks noGrp="1"/>
          </p:cNvSpPr>
          <p:nvPr>
            <p:ph type="body" sz="quarter" idx="13" hasCustomPrompt="1"/>
          </p:nvPr>
        </p:nvSpPr>
        <p:spPr>
          <a:xfrm>
            <a:off x="3406780" y="1087066"/>
            <a:ext cx="2752527"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Main Font content</a:t>
            </a:r>
          </a:p>
        </p:txBody>
      </p:sp>
      <p:sp>
        <p:nvSpPr>
          <p:cNvPr id="11" name="Espace réservé du texte 5">
            <a:extLst>
              <a:ext uri="{FF2B5EF4-FFF2-40B4-BE49-F238E27FC236}">
                <a16:creationId xmlns:a16="http://schemas.microsoft.com/office/drawing/2014/main" id="{39930FB7-9F65-4686-A055-59779F710366}"/>
              </a:ext>
            </a:extLst>
          </p:cNvPr>
          <p:cNvSpPr>
            <a:spLocks noGrp="1"/>
          </p:cNvSpPr>
          <p:nvPr>
            <p:ph type="body" sz="quarter" idx="14" hasCustomPrompt="1"/>
          </p:nvPr>
        </p:nvSpPr>
        <p:spPr>
          <a:xfrm>
            <a:off x="3406780" y="1388842"/>
            <a:ext cx="2752527" cy="1069104"/>
          </a:xfrm>
          <a:prstGeom prst="rect">
            <a:avLst/>
          </a:prstGeom>
        </p:spPr>
        <p:txBody>
          <a:bodyPr anchor="t"/>
          <a:lstStyle>
            <a:lvl1pPr marL="0" indent="0">
              <a:lnSpc>
                <a:spcPts val="1800"/>
              </a:lnSpc>
              <a:spcBef>
                <a:spcPts val="312"/>
              </a:spcBef>
              <a:buNone/>
              <a:defRPr sz="13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err="1"/>
              <a:t>Abusus</a:t>
            </a:r>
            <a:r>
              <a:rPr lang="en-US" dirty="0"/>
              <a:t> </a:t>
            </a:r>
            <a:r>
              <a:rPr lang="en-US" dirty="0" err="1"/>
              <a:t>enim</a:t>
            </a:r>
            <a:r>
              <a:rPr lang="en-US" dirty="0"/>
              <a:t> </a:t>
            </a:r>
            <a:r>
              <a:rPr lang="en-US" dirty="0" err="1"/>
              <a:t>multitudine</a:t>
            </a:r>
            <a:r>
              <a:rPr lang="en-US" dirty="0"/>
              <a:t> </a:t>
            </a:r>
            <a:r>
              <a:rPr lang="en-US" dirty="0" err="1"/>
              <a:t>hominum</a:t>
            </a:r>
            <a:r>
              <a:rPr lang="en-US" dirty="0"/>
              <a:t>, </a:t>
            </a:r>
            <a:r>
              <a:rPr lang="en-US" dirty="0" err="1"/>
              <a:t>quam</a:t>
            </a:r>
            <a:r>
              <a:rPr lang="en-US" dirty="0"/>
              <a:t> </a:t>
            </a:r>
            <a:r>
              <a:rPr lang="en-US" dirty="0" err="1"/>
              <a:t>tranquillis</a:t>
            </a:r>
            <a:r>
              <a:rPr lang="en-US" dirty="0"/>
              <a:t> in rebus </a:t>
            </a:r>
            <a:r>
              <a:rPr lang="en-US" dirty="0" err="1"/>
              <a:t>diutius</a:t>
            </a:r>
            <a:r>
              <a:rPr lang="en-US" dirty="0"/>
              <a:t> </a:t>
            </a:r>
            <a:r>
              <a:rPr lang="en-US" dirty="0" err="1"/>
              <a:t>rexit</a:t>
            </a:r>
            <a:r>
              <a:rPr lang="en-US" dirty="0"/>
              <a:t>, ex </a:t>
            </a:r>
            <a:r>
              <a:rPr lang="en-US" dirty="0" err="1"/>
              <a:t>agrestibus</a:t>
            </a:r>
            <a:r>
              <a:rPr lang="en-US" dirty="0"/>
              <a:t> </a:t>
            </a:r>
            <a:r>
              <a:rPr lang="en-US" dirty="0" err="1"/>
              <a:t>habitaculis</a:t>
            </a:r>
            <a:r>
              <a:rPr lang="en-US" dirty="0"/>
              <a:t> </a:t>
            </a:r>
            <a:r>
              <a:rPr lang="en-US" dirty="0" err="1"/>
              <a:t>urbes</a:t>
            </a:r>
            <a:r>
              <a:rPr lang="en-US" dirty="0"/>
              <a:t> </a:t>
            </a:r>
            <a:r>
              <a:rPr lang="en-US" dirty="0" err="1"/>
              <a:t>construxit</a:t>
            </a:r>
            <a:r>
              <a:rPr lang="en-US" dirty="0"/>
              <a:t> multis </a:t>
            </a:r>
            <a:r>
              <a:rPr lang="en-US" dirty="0" err="1"/>
              <a:t>opibus</a:t>
            </a:r>
            <a:r>
              <a:rPr lang="en-US" dirty="0"/>
              <a:t> </a:t>
            </a:r>
            <a:r>
              <a:rPr lang="en-US" dirty="0" err="1"/>
              <a:t>firmas</a:t>
            </a:r>
            <a:r>
              <a:rPr lang="en-US" dirty="0"/>
              <a:t> et</a:t>
            </a:r>
          </a:p>
        </p:txBody>
      </p:sp>
      <p:sp>
        <p:nvSpPr>
          <p:cNvPr id="12" name="Espace réservé du texte 5">
            <a:extLst>
              <a:ext uri="{FF2B5EF4-FFF2-40B4-BE49-F238E27FC236}">
                <a16:creationId xmlns:a16="http://schemas.microsoft.com/office/drawing/2014/main" id="{3541AA8C-75F6-4388-A56B-54180CA5CEDD}"/>
              </a:ext>
            </a:extLst>
          </p:cNvPr>
          <p:cNvSpPr>
            <a:spLocks noGrp="1"/>
          </p:cNvSpPr>
          <p:nvPr>
            <p:ph type="body" sz="quarter" idx="15" hasCustomPrompt="1"/>
          </p:nvPr>
        </p:nvSpPr>
        <p:spPr>
          <a:xfrm>
            <a:off x="3406780" y="2543698"/>
            <a:ext cx="2752527"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Small Font content</a:t>
            </a:r>
          </a:p>
        </p:txBody>
      </p:sp>
      <p:sp>
        <p:nvSpPr>
          <p:cNvPr id="13" name="Espace réservé du texte 5">
            <a:extLst>
              <a:ext uri="{FF2B5EF4-FFF2-40B4-BE49-F238E27FC236}">
                <a16:creationId xmlns:a16="http://schemas.microsoft.com/office/drawing/2014/main" id="{85647024-A663-4BF6-AF91-87A071AC311F}"/>
              </a:ext>
            </a:extLst>
          </p:cNvPr>
          <p:cNvSpPr>
            <a:spLocks noGrp="1"/>
          </p:cNvSpPr>
          <p:nvPr>
            <p:ph type="body" sz="quarter" idx="16" hasCustomPrompt="1"/>
          </p:nvPr>
        </p:nvSpPr>
        <p:spPr>
          <a:xfrm>
            <a:off x="3406780" y="2845474"/>
            <a:ext cx="2752527" cy="1238444"/>
          </a:xfrm>
          <a:prstGeom prst="rect">
            <a:avLst/>
          </a:prstGeom>
        </p:spPr>
        <p:txBody>
          <a:bodyPr anchor="t"/>
          <a:lstStyle>
            <a:lvl1pPr marL="0" indent="0">
              <a:lnSpc>
                <a:spcPts val="1800"/>
              </a:lnSpc>
              <a:spcBef>
                <a:spcPts val="312"/>
              </a:spcBef>
              <a:buNone/>
              <a:defRPr sz="10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err="1"/>
              <a:t>Abusus</a:t>
            </a:r>
            <a:r>
              <a:rPr lang="en-US" dirty="0"/>
              <a:t> </a:t>
            </a:r>
            <a:r>
              <a:rPr lang="en-US" dirty="0" err="1"/>
              <a:t>enim</a:t>
            </a:r>
            <a:r>
              <a:rPr lang="en-US" dirty="0"/>
              <a:t> </a:t>
            </a:r>
            <a:r>
              <a:rPr lang="en-US" dirty="0" err="1"/>
              <a:t>multitudine</a:t>
            </a:r>
            <a:r>
              <a:rPr lang="en-US" dirty="0"/>
              <a:t> </a:t>
            </a:r>
            <a:r>
              <a:rPr lang="en-US" dirty="0" err="1"/>
              <a:t>hominum</a:t>
            </a:r>
            <a:r>
              <a:rPr lang="en-US" dirty="0"/>
              <a:t>, </a:t>
            </a:r>
            <a:r>
              <a:rPr lang="en-US" dirty="0" err="1"/>
              <a:t>quam</a:t>
            </a:r>
            <a:r>
              <a:rPr lang="en-US" dirty="0"/>
              <a:t> </a:t>
            </a:r>
            <a:r>
              <a:rPr lang="en-US" dirty="0" err="1"/>
              <a:t>tranquillis</a:t>
            </a:r>
            <a:r>
              <a:rPr lang="en-US" dirty="0"/>
              <a:t> in rebus </a:t>
            </a:r>
            <a:r>
              <a:rPr lang="en-US" dirty="0" err="1"/>
              <a:t>diutius</a:t>
            </a:r>
            <a:r>
              <a:rPr lang="en-US" dirty="0"/>
              <a:t> </a:t>
            </a:r>
            <a:r>
              <a:rPr lang="en-US" dirty="0" err="1"/>
              <a:t>rexit</a:t>
            </a:r>
            <a:r>
              <a:rPr lang="en-US" dirty="0"/>
              <a:t>, ex </a:t>
            </a:r>
            <a:r>
              <a:rPr lang="en-US" dirty="0" err="1"/>
              <a:t>agrestibus</a:t>
            </a:r>
            <a:r>
              <a:rPr lang="en-US" dirty="0"/>
              <a:t> </a:t>
            </a:r>
            <a:r>
              <a:rPr lang="en-US" dirty="0" err="1"/>
              <a:t>habitaculis</a:t>
            </a:r>
            <a:r>
              <a:rPr lang="en-US" dirty="0"/>
              <a:t> </a:t>
            </a:r>
            <a:r>
              <a:rPr lang="en-US" dirty="0" err="1"/>
              <a:t>urbes</a:t>
            </a:r>
            <a:r>
              <a:rPr lang="en-US" dirty="0"/>
              <a:t> </a:t>
            </a:r>
            <a:r>
              <a:rPr lang="en-US" dirty="0" err="1"/>
              <a:t>construxit</a:t>
            </a:r>
            <a:r>
              <a:rPr lang="en-US" dirty="0"/>
              <a:t> multis </a:t>
            </a:r>
            <a:r>
              <a:rPr lang="en-US" dirty="0" err="1"/>
              <a:t>opibus</a:t>
            </a:r>
            <a:r>
              <a:rPr lang="en-US" dirty="0"/>
              <a:t> </a:t>
            </a:r>
            <a:r>
              <a:rPr lang="en-US" dirty="0" err="1"/>
              <a:t>firmas</a:t>
            </a:r>
            <a:r>
              <a:rPr lang="en-US" dirty="0"/>
              <a:t> et</a:t>
            </a:r>
          </a:p>
        </p:txBody>
      </p:sp>
      <p:sp>
        <p:nvSpPr>
          <p:cNvPr id="14" name="Espace réservé du texte 5">
            <a:extLst>
              <a:ext uri="{FF2B5EF4-FFF2-40B4-BE49-F238E27FC236}">
                <a16:creationId xmlns:a16="http://schemas.microsoft.com/office/drawing/2014/main" id="{F819B75E-0D8D-45F7-A870-1BB4A966AD45}"/>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First line</a:t>
            </a:r>
            <a:br>
              <a:rPr lang="en-US" dirty="0"/>
            </a:br>
            <a:r>
              <a:rPr lang="en-US" dirty="0"/>
              <a:t>Of the headline</a:t>
            </a:r>
          </a:p>
        </p:txBody>
      </p:sp>
    </p:spTree>
    <p:extLst>
      <p:ext uri="{BB962C8B-B14F-4D97-AF65-F5344CB8AC3E}">
        <p14:creationId xmlns:p14="http://schemas.microsoft.com/office/powerpoint/2010/main" val="28668669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5" name="Espace réservé du texte 5">
            <a:extLst>
              <a:ext uri="{FF2B5EF4-FFF2-40B4-BE49-F238E27FC236}">
                <a16:creationId xmlns:a16="http://schemas.microsoft.com/office/drawing/2014/main" id="{3672B2D3-DBE6-4530-9208-F7BDEB9D6FD0}"/>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First line</a:t>
            </a:r>
            <a:br>
              <a:rPr lang="en-US" dirty="0"/>
            </a:br>
            <a:r>
              <a:rPr lang="en-US" dirty="0"/>
              <a:t>Of the headline</a:t>
            </a:r>
          </a:p>
        </p:txBody>
      </p:sp>
      <p:sp>
        <p:nvSpPr>
          <p:cNvPr id="3" name="Espace réservé pour une image  2">
            <a:extLst>
              <a:ext uri="{FF2B5EF4-FFF2-40B4-BE49-F238E27FC236}">
                <a16:creationId xmlns:a16="http://schemas.microsoft.com/office/drawing/2014/main" id="{F49672AB-138D-43EB-AECE-9FAA6E62B13D}"/>
              </a:ext>
            </a:extLst>
          </p:cNvPr>
          <p:cNvSpPr>
            <a:spLocks noGrp="1"/>
          </p:cNvSpPr>
          <p:nvPr>
            <p:ph type="pic" sz="quarter" idx="11"/>
          </p:nvPr>
        </p:nvSpPr>
        <p:spPr>
          <a:xfrm>
            <a:off x="666750" y="1347614"/>
            <a:ext cx="2160588" cy="1439862"/>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dirty="0"/>
          </a:p>
        </p:txBody>
      </p:sp>
      <p:sp>
        <p:nvSpPr>
          <p:cNvPr id="27" name="Espace réservé pour une image  2">
            <a:extLst>
              <a:ext uri="{FF2B5EF4-FFF2-40B4-BE49-F238E27FC236}">
                <a16:creationId xmlns:a16="http://schemas.microsoft.com/office/drawing/2014/main" id="{FC9AD440-31A5-414B-9B24-FCF59855D39D}"/>
              </a:ext>
            </a:extLst>
          </p:cNvPr>
          <p:cNvSpPr>
            <a:spLocks noGrp="1"/>
          </p:cNvSpPr>
          <p:nvPr>
            <p:ph type="pic" sz="quarter" idx="12"/>
          </p:nvPr>
        </p:nvSpPr>
        <p:spPr>
          <a:xfrm>
            <a:off x="3043362" y="1347614"/>
            <a:ext cx="2160588" cy="1439862"/>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dirty="0"/>
          </a:p>
        </p:txBody>
      </p:sp>
      <p:sp>
        <p:nvSpPr>
          <p:cNvPr id="28" name="Espace réservé pour une image  2">
            <a:extLst>
              <a:ext uri="{FF2B5EF4-FFF2-40B4-BE49-F238E27FC236}">
                <a16:creationId xmlns:a16="http://schemas.microsoft.com/office/drawing/2014/main" id="{D5C372A6-16A0-492A-8A26-10B33454407C}"/>
              </a:ext>
            </a:extLst>
          </p:cNvPr>
          <p:cNvSpPr>
            <a:spLocks noGrp="1"/>
          </p:cNvSpPr>
          <p:nvPr>
            <p:ph type="pic" sz="quarter" idx="13"/>
          </p:nvPr>
        </p:nvSpPr>
        <p:spPr>
          <a:xfrm>
            <a:off x="5419382" y="1347614"/>
            <a:ext cx="2160588" cy="1439862"/>
          </a:xfrm>
          <a:prstGeom prst="rect">
            <a:avLst/>
          </a:prstGeom>
        </p:spPr>
        <p:txBody>
          <a:bodyPr/>
          <a:lstStyle>
            <a:lvl1pPr marL="0" indent="0">
              <a:buNone/>
              <a:defRPr sz="1300" b="0">
                <a:solidFill>
                  <a:schemeClr val="tx1"/>
                </a:solidFill>
                <a:latin typeface="+mj-lt"/>
              </a:defRPr>
            </a:lvl1pPr>
          </a:lstStyle>
          <a:p>
            <a:r>
              <a:rPr lang="en-US"/>
              <a:t>Click icon to add picture</a:t>
            </a:r>
            <a:endParaRPr lang="fr-FR" dirty="0"/>
          </a:p>
        </p:txBody>
      </p:sp>
      <p:sp>
        <p:nvSpPr>
          <p:cNvPr id="29" name="Espace réservé du texte 5">
            <a:extLst>
              <a:ext uri="{FF2B5EF4-FFF2-40B4-BE49-F238E27FC236}">
                <a16:creationId xmlns:a16="http://schemas.microsoft.com/office/drawing/2014/main" id="{D66A4CAD-6588-4968-B1C2-009E9532E7EC}"/>
              </a:ext>
            </a:extLst>
          </p:cNvPr>
          <p:cNvSpPr>
            <a:spLocks noGrp="1"/>
          </p:cNvSpPr>
          <p:nvPr>
            <p:ph type="body" sz="quarter" idx="15" hasCustomPrompt="1"/>
          </p:nvPr>
        </p:nvSpPr>
        <p:spPr>
          <a:xfrm>
            <a:off x="595337" y="3003798"/>
            <a:ext cx="2232001"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Small Font content</a:t>
            </a:r>
          </a:p>
        </p:txBody>
      </p:sp>
      <p:sp>
        <p:nvSpPr>
          <p:cNvPr id="30" name="Espace réservé du texte 5">
            <a:extLst>
              <a:ext uri="{FF2B5EF4-FFF2-40B4-BE49-F238E27FC236}">
                <a16:creationId xmlns:a16="http://schemas.microsoft.com/office/drawing/2014/main" id="{3FCD4FF4-E5B2-4B6E-85F0-05DA21237688}"/>
              </a:ext>
            </a:extLst>
          </p:cNvPr>
          <p:cNvSpPr>
            <a:spLocks noGrp="1"/>
          </p:cNvSpPr>
          <p:nvPr>
            <p:ph type="body" sz="quarter" idx="16" hasCustomPrompt="1"/>
          </p:nvPr>
        </p:nvSpPr>
        <p:spPr>
          <a:xfrm>
            <a:off x="595337" y="3287158"/>
            <a:ext cx="2232001" cy="734388"/>
          </a:xfrm>
          <a:prstGeom prst="rect">
            <a:avLst/>
          </a:prstGeom>
        </p:spPr>
        <p:txBody>
          <a:bodyPr anchor="t"/>
          <a:lstStyle>
            <a:lvl1pPr marL="0" indent="0">
              <a:lnSpc>
                <a:spcPts val="1800"/>
              </a:lnSpc>
              <a:spcBef>
                <a:spcPts val="312"/>
              </a:spcBef>
              <a:buNone/>
              <a:defRPr sz="10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err="1"/>
              <a:t>Viribus</a:t>
            </a:r>
            <a:r>
              <a:rPr lang="en-US" dirty="0"/>
              <a:t>, </a:t>
            </a:r>
            <a:r>
              <a:rPr lang="en-US" dirty="0" err="1"/>
              <a:t>quarum</a:t>
            </a:r>
            <a:r>
              <a:rPr lang="en-US" dirty="0"/>
              <a:t> ad </a:t>
            </a:r>
            <a:r>
              <a:rPr lang="en-US" dirty="0" err="1"/>
              <a:t>praesens</a:t>
            </a:r>
            <a:r>
              <a:rPr lang="en-US" dirty="0"/>
              <a:t> </a:t>
            </a:r>
            <a:r>
              <a:rPr lang="en-US" dirty="0" err="1"/>
              <a:t>pleraeque</a:t>
            </a:r>
            <a:r>
              <a:rPr lang="en-US" dirty="0"/>
              <a:t> licet </a:t>
            </a:r>
            <a:r>
              <a:rPr lang="en-US" dirty="0" err="1"/>
              <a:t>Graecis</a:t>
            </a:r>
            <a:r>
              <a:rPr lang="en-US" dirty="0"/>
              <a:t> </a:t>
            </a:r>
            <a:r>
              <a:rPr lang="en-US" dirty="0" err="1"/>
              <a:t>nominibus</a:t>
            </a:r>
            <a:r>
              <a:rPr lang="en-US" dirty="0"/>
              <a:t> </a:t>
            </a:r>
            <a:r>
              <a:rPr lang="en-US" dirty="0" err="1"/>
              <a:t>appellentur</a:t>
            </a:r>
            <a:r>
              <a:rPr lang="en-US" dirty="0"/>
              <a:t>, </a:t>
            </a:r>
            <a:r>
              <a:rPr lang="en-US" dirty="0" err="1"/>
              <a:t>quae</a:t>
            </a:r>
            <a:r>
              <a:rPr lang="en-US" dirty="0"/>
              <a:t> </a:t>
            </a:r>
            <a:r>
              <a:rPr lang="en-US" dirty="0" err="1"/>
              <a:t>isdem</a:t>
            </a:r>
            <a:r>
              <a:rPr lang="en-US" dirty="0"/>
              <a:t> ad </a:t>
            </a:r>
            <a:r>
              <a:rPr lang="en-US" dirty="0" err="1"/>
              <a:t>arbitrium</a:t>
            </a:r>
            <a:r>
              <a:rPr lang="en-US" dirty="0"/>
              <a:t> </a:t>
            </a:r>
            <a:r>
              <a:rPr lang="en-US" dirty="0" err="1"/>
              <a:t>inposita</a:t>
            </a:r>
            <a:r>
              <a:rPr lang="en-US" dirty="0"/>
              <a:t>.</a:t>
            </a:r>
          </a:p>
        </p:txBody>
      </p:sp>
      <p:sp>
        <p:nvSpPr>
          <p:cNvPr id="31" name="Espace réservé du texte 5">
            <a:extLst>
              <a:ext uri="{FF2B5EF4-FFF2-40B4-BE49-F238E27FC236}">
                <a16:creationId xmlns:a16="http://schemas.microsoft.com/office/drawing/2014/main" id="{D11A447F-7CE2-4175-8736-01654452A13A}"/>
              </a:ext>
            </a:extLst>
          </p:cNvPr>
          <p:cNvSpPr>
            <a:spLocks noGrp="1"/>
          </p:cNvSpPr>
          <p:nvPr>
            <p:ph type="body" sz="quarter" idx="17" hasCustomPrompt="1"/>
          </p:nvPr>
        </p:nvSpPr>
        <p:spPr>
          <a:xfrm>
            <a:off x="3021753" y="2997865"/>
            <a:ext cx="2232001"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Small Font content</a:t>
            </a:r>
          </a:p>
        </p:txBody>
      </p:sp>
      <p:sp>
        <p:nvSpPr>
          <p:cNvPr id="32" name="Espace réservé du texte 5">
            <a:extLst>
              <a:ext uri="{FF2B5EF4-FFF2-40B4-BE49-F238E27FC236}">
                <a16:creationId xmlns:a16="http://schemas.microsoft.com/office/drawing/2014/main" id="{C69D047D-E02A-4E22-AFCE-945B15C4B7ED}"/>
              </a:ext>
            </a:extLst>
          </p:cNvPr>
          <p:cNvSpPr>
            <a:spLocks noGrp="1"/>
          </p:cNvSpPr>
          <p:nvPr>
            <p:ph type="body" sz="quarter" idx="18" hasCustomPrompt="1"/>
          </p:nvPr>
        </p:nvSpPr>
        <p:spPr>
          <a:xfrm>
            <a:off x="3021753" y="3281225"/>
            <a:ext cx="2232001" cy="734388"/>
          </a:xfrm>
          <a:prstGeom prst="rect">
            <a:avLst/>
          </a:prstGeom>
        </p:spPr>
        <p:txBody>
          <a:bodyPr anchor="t"/>
          <a:lstStyle>
            <a:lvl1pPr marL="0" indent="0">
              <a:lnSpc>
                <a:spcPts val="1800"/>
              </a:lnSpc>
              <a:spcBef>
                <a:spcPts val="312"/>
              </a:spcBef>
              <a:buNone/>
              <a:defRPr lang="en-US" sz="1000" b="0" i="0" kern="1200" dirty="0">
                <a:solidFill>
                  <a:schemeClr val="tx1"/>
                </a:solidFill>
                <a:latin typeface="+mn-lt"/>
                <a:ea typeface="+mn-ea"/>
                <a:cs typeface="Verdana"/>
              </a:defRPr>
            </a:lvl1pPr>
            <a:lvl2pPr marL="266700" indent="0">
              <a:buNone/>
              <a:defRPr/>
            </a:lvl2pPr>
            <a:lvl3pPr marL="531812" indent="0">
              <a:buNone/>
              <a:defRPr/>
            </a:lvl3pPr>
            <a:lvl4pPr marL="809625" indent="0">
              <a:buNone/>
              <a:defRPr/>
            </a:lvl4pPr>
            <a:lvl5pPr marL="1076325" indent="0">
              <a:buNone/>
              <a:defRPr/>
            </a:lvl5pPr>
          </a:lstStyle>
          <a:p>
            <a:pPr marL="0" lvl="0" indent="0" algn="l" defTabSz="914400" rtl="0" eaLnBrk="1" latinLnBrk="0" hangingPunct="1">
              <a:lnSpc>
                <a:spcPts val="1800"/>
              </a:lnSpc>
              <a:spcBef>
                <a:spcPts val="312"/>
              </a:spcBef>
              <a:buClr>
                <a:srgbClr val="D00040"/>
              </a:buClr>
              <a:buFont typeface="Arial" pitchFamily="34" charset="0"/>
              <a:buNone/>
            </a:pPr>
            <a:r>
              <a:rPr lang="en-US" dirty="0" err="1"/>
              <a:t>Viribus</a:t>
            </a:r>
            <a:r>
              <a:rPr lang="en-US" dirty="0"/>
              <a:t>, </a:t>
            </a:r>
            <a:r>
              <a:rPr lang="en-US" dirty="0" err="1"/>
              <a:t>quarum</a:t>
            </a:r>
            <a:r>
              <a:rPr lang="en-US" dirty="0"/>
              <a:t> ad </a:t>
            </a:r>
            <a:r>
              <a:rPr lang="en-US" dirty="0" err="1"/>
              <a:t>praesens</a:t>
            </a:r>
            <a:r>
              <a:rPr lang="en-US" dirty="0"/>
              <a:t> </a:t>
            </a:r>
            <a:r>
              <a:rPr lang="en-US" dirty="0" err="1"/>
              <a:t>pleraeque</a:t>
            </a:r>
            <a:r>
              <a:rPr lang="en-US" dirty="0"/>
              <a:t> licet </a:t>
            </a:r>
            <a:r>
              <a:rPr lang="en-US" dirty="0" err="1"/>
              <a:t>Graecis</a:t>
            </a:r>
            <a:r>
              <a:rPr lang="en-US" dirty="0"/>
              <a:t> </a:t>
            </a:r>
            <a:r>
              <a:rPr lang="en-US" dirty="0" err="1"/>
              <a:t>nominibus</a:t>
            </a:r>
            <a:r>
              <a:rPr lang="en-US" dirty="0"/>
              <a:t> </a:t>
            </a:r>
            <a:r>
              <a:rPr lang="en-US" dirty="0" err="1"/>
              <a:t>appellentur</a:t>
            </a:r>
            <a:r>
              <a:rPr lang="en-US" dirty="0"/>
              <a:t>, </a:t>
            </a:r>
            <a:r>
              <a:rPr lang="en-US" dirty="0" err="1"/>
              <a:t>quae</a:t>
            </a:r>
            <a:r>
              <a:rPr lang="en-US" dirty="0"/>
              <a:t> </a:t>
            </a:r>
            <a:r>
              <a:rPr lang="en-US" dirty="0" err="1"/>
              <a:t>isdem</a:t>
            </a:r>
            <a:r>
              <a:rPr lang="en-US" dirty="0"/>
              <a:t> ad </a:t>
            </a:r>
            <a:r>
              <a:rPr lang="en-US" dirty="0" err="1"/>
              <a:t>arbitrium</a:t>
            </a:r>
            <a:r>
              <a:rPr lang="en-US" dirty="0"/>
              <a:t> </a:t>
            </a:r>
            <a:r>
              <a:rPr lang="en-US" dirty="0" err="1"/>
              <a:t>inposita</a:t>
            </a:r>
            <a:r>
              <a:rPr lang="en-US" dirty="0"/>
              <a:t>.</a:t>
            </a:r>
          </a:p>
        </p:txBody>
      </p:sp>
      <p:sp>
        <p:nvSpPr>
          <p:cNvPr id="33" name="Espace réservé du texte 5">
            <a:extLst>
              <a:ext uri="{FF2B5EF4-FFF2-40B4-BE49-F238E27FC236}">
                <a16:creationId xmlns:a16="http://schemas.microsoft.com/office/drawing/2014/main" id="{50D2A001-2098-434C-A5C2-51B07DA9FAAA}"/>
              </a:ext>
            </a:extLst>
          </p:cNvPr>
          <p:cNvSpPr>
            <a:spLocks noGrp="1"/>
          </p:cNvSpPr>
          <p:nvPr>
            <p:ph type="body" sz="quarter" idx="19" hasCustomPrompt="1"/>
          </p:nvPr>
        </p:nvSpPr>
        <p:spPr>
          <a:xfrm>
            <a:off x="5419382" y="2986010"/>
            <a:ext cx="2232001" cy="216024"/>
          </a:xfrm>
          <a:prstGeom prst="rect">
            <a:avLst/>
          </a:prstGeom>
        </p:spPr>
        <p:txBody>
          <a:bodyPr anchor="ctr"/>
          <a:lstStyle>
            <a:lvl1pPr marL="0" indent="0">
              <a:lnSpc>
                <a:spcPts val="2500"/>
              </a:lnSpc>
              <a:spcBef>
                <a:spcPts val="0"/>
              </a:spcBef>
              <a:buNone/>
              <a:defRPr sz="1000" b="1">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Small Font content</a:t>
            </a:r>
          </a:p>
        </p:txBody>
      </p:sp>
      <p:sp>
        <p:nvSpPr>
          <p:cNvPr id="34" name="Espace réservé du texte 5">
            <a:extLst>
              <a:ext uri="{FF2B5EF4-FFF2-40B4-BE49-F238E27FC236}">
                <a16:creationId xmlns:a16="http://schemas.microsoft.com/office/drawing/2014/main" id="{512AE462-CB21-43E2-A6AE-3885DC738BEA}"/>
              </a:ext>
            </a:extLst>
          </p:cNvPr>
          <p:cNvSpPr>
            <a:spLocks noGrp="1"/>
          </p:cNvSpPr>
          <p:nvPr>
            <p:ph type="body" sz="quarter" idx="20" hasCustomPrompt="1"/>
          </p:nvPr>
        </p:nvSpPr>
        <p:spPr>
          <a:xfrm>
            <a:off x="5419382" y="3269369"/>
            <a:ext cx="2232001" cy="746243"/>
          </a:xfrm>
          <a:prstGeom prst="rect">
            <a:avLst/>
          </a:prstGeom>
        </p:spPr>
        <p:txBody>
          <a:bodyPr anchor="t"/>
          <a:lstStyle>
            <a:lvl1pPr marL="0" indent="0">
              <a:lnSpc>
                <a:spcPts val="1800"/>
              </a:lnSpc>
              <a:spcBef>
                <a:spcPts val="312"/>
              </a:spcBef>
              <a:buNone/>
              <a:defRPr lang="en-US" sz="1000" b="0" i="0" kern="1200" dirty="0">
                <a:solidFill>
                  <a:schemeClr val="tx1"/>
                </a:solidFill>
                <a:latin typeface="+mn-lt"/>
                <a:ea typeface="+mn-ea"/>
                <a:cs typeface="Verdana"/>
              </a:defRPr>
            </a:lvl1pPr>
            <a:lvl2pPr marL="266700" indent="0">
              <a:buNone/>
              <a:defRPr/>
            </a:lvl2pPr>
            <a:lvl3pPr marL="531812" indent="0">
              <a:buNone/>
              <a:defRPr/>
            </a:lvl3pPr>
            <a:lvl4pPr marL="809625" indent="0">
              <a:buNone/>
              <a:defRPr/>
            </a:lvl4pPr>
            <a:lvl5pPr marL="1076325" indent="0">
              <a:buNone/>
              <a:defRPr/>
            </a:lvl5pPr>
          </a:lstStyle>
          <a:p>
            <a:pPr marL="0" lvl="0" indent="0" algn="l" defTabSz="914400" rtl="0" eaLnBrk="1" latinLnBrk="0" hangingPunct="1">
              <a:lnSpc>
                <a:spcPts val="1800"/>
              </a:lnSpc>
              <a:spcBef>
                <a:spcPts val="312"/>
              </a:spcBef>
              <a:buClr>
                <a:srgbClr val="D00040"/>
              </a:buClr>
              <a:buFont typeface="Arial" pitchFamily="34" charset="0"/>
              <a:buNone/>
            </a:pPr>
            <a:r>
              <a:rPr lang="en-US" dirty="0" err="1"/>
              <a:t>Viribus</a:t>
            </a:r>
            <a:r>
              <a:rPr lang="en-US" dirty="0"/>
              <a:t>, </a:t>
            </a:r>
            <a:r>
              <a:rPr lang="en-US" dirty="0" err="1"/>
              <a:t>quarum</a:t>
            </a:r>
            <a:r>
              <a:rPr lang="en-US" dirty="0"/>
              <a:t> ad </a:t>
            </a:r>
            <a:r>
              <a:rPr lang="en-US" dirty="0" err="1"/>
              <a:t>praesens</a:t>
            </a:r>
            <a:r>
              <a:rPr lang="en-US" dirty="0"/>
              <a:t> </a:t>
            </a:r>
            <a:r>
              <a:rPr lang="en-US" dirty="0" err="1"/>
              <a:t>pleraeque</a:t>
            </a:r>
            <a:r>
              <a:rPr lang="en-US" dirty="0"/>
              <a:t> licet </a:t>
            </a:r>
            <a:r>
              <a:rPr lang="en-US" dirty="0" err="1"/>
              <a:t>Graecis</a:t>
            </a:r>
            <a:r>
              <a:rPr lang="en-US" dirty="0"/>
              <a:t> </a:t>
            </a:r>
            <a:r>
              <a:rPr lang="en-US" dirty="0" err="1"/>
              <a:t>nominibus</a:t>
            </a:r>
            <a:r>
              <a:rPr lang="en-US" dirty="0"/>
              <a:t> </a:t>
            </a:r>
            <a:r>
              <a:rPr lang="en-US" dirty="0" err="1"/>
              <a:t>appellentur</a:t>
            </a:r>
            <a:r>
              <a:rPr lang="en-US" dirty="0"/>
              <a:t>, </a:t>
            </a:r>
            <a:r>
              <a:rPr lang="en-US" dirty="0" err="1"/>
              <a:t>quae</a:t>
            </a:r>
            <a:r>
              <a:rPr lang="en-US" dirty="0"/>
              <a:t> </a:t>
            </a:r>
            <a:r>
              <a:rPr lang="en-US" dirty="0" err="1"/>
              <a:t>isdem</a:t>
            </a:r>
            <a:r>
              <a:rPr lang="en-US" dirty="0"/>
              <a:t> ad </a:t>
            </a:r>
            <a:r>
              <a:rPr lang="en-US" dirty="0" err="1"/>
              <a:t>arbitrium</a:t>
            </a:r>
            <a:r>
              <a:rPr lang="en-US" dirty="0"/>
              <a:t> </a:t>
            </a:r>
            <a:r>
              <a:rPr lang="en-US" dirty="0" err="1"/>
              <a:t>inposita</a:t>
            </a:r>
            <a:r>
              <a:rPr lang="en-US" dirty="0"/>
              <a:t>.</a:t>
            </a:r>
          </a:p>
        </p:txBody>
      </p:sp>
    </p:spTree>
    <p:extLst>
      <p:ext uri="{BB962C8B-B14F-4D97-AF65-F5344CB8AC3E}">
        <p14:creationId xmlns:p14="http://schemas.microsoft.com/office/powerpoint/2010/main" val="33762261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général">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324619" y="339502"/>
            <a:ext cx="3527301" cy="720082"/>
          </a:xfrm>
          <a:prstGeom prst="rect">
            <a:avLst/>
          </a:prstGeom>
        </p:spPr>
        <p:txBody>
          <a:bodyPr/>
          <a:lstStyle>
            <a:lvl1pPr marL="0" indent="0">
              <a:lnSpc>
                <a:spcPts val="2500"/>
              </a:lnSpc>
              <a:spcBef>
                <a:spcPts val="0"/>
              </a:spcBef>
              <a:buNone/>
              <a:defRPr sz="2600" b="0">
                <a:solidFill>
                  <a:schemeClr val="tx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First line</a:t>
            </a:r>
            <a:br>
              <a:rPr lang="en-US" dirty="0"/>
            </a:br>
            <a:r>
              <a:rPr lang="en-US" dirty="0"/>
              <a:t>Of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323850" y="1203325"/>
            <a:ext cx="7776542" cy="3097213"/>
          </a:xfrm>
          <a:prstGeom prst="rect">
            <a:avLst/>
          </a:prstGeom>
        </p:spPr>
        <p:txBody>
          <a:bodyPr/>
          <a:lstStyle>
            <a:lvl1pPr marL="0" indent="0">
              <a:buNone/>
              <a:defRPr sz="1200">
                <a:solidFill>
                  <a:schemeClr val="tx1">
                    <a:lumMod val="95000"/>
                    <a:lumOff val="5000"/>
                  </a:schemeClr>
                </a:solidFill>
                <a:latin typeface="+mj-lt"/>
              </a:defRPr>
            </a:lvl1pPr>
            <a:lvl2pPr marL="266700" indent="0">
              <a:buNone/>
              <a:defRPr sz="1200">
                <a:solidFill>
                  <a:schemeClr val="tx1">
                    <a:lumMod val="95000"/>
                    <a:lumOff val="5000"/>
                  </a:schemeClr>
                </a:solidFill>
                <a:latin typeface="+mj-lt"/>
              </a:defRPr>
            </a:lvl2pPr>
            <a:lvl3pPr marL="531812" indent="0">
              <a:buNone/>
              <a:defRPr sz="1200">
                <a:solidFill>
                  <a:schemeClr val="tx1">
                    <a:lumMod val="95000"/>
                    <a:lumOff val="5000"/>
                  </a:schemeClr>
                </a:solidFill>
                <a:latin typeface="+mj-lt"/>
              </a:defRPr>
            </a:lvl3pPr>
            <a:lvl4pPr marL="809625" indent="0">
              <a:buNone/>
              <a:defRPr sz="1200">
                <a:solidFill>
                  <a:schemeClr val="tx1">
                    <a:lumMod val="95000"/>
                    <a:lumOff val="5000"/>
                  </a:schemeClr>
                </a:solidFill>
                <a:latin typeface="+mj-lt"/>
              </a:defRPr>
            </a:lvl4pPr>
            <a:lvl5pPr marL="1076325" indent="0">
              <a:buNone/>
              <a:defRPr sz="1200">
                <a:solidFill>
                  <a:schemeClr val="tx1">
                    <a:lumMod val="95000"/>
                    <a:lumOff val="5000"/>
                  </a:schemeClr>
                </a:solidFill>
                <a:latin typeface="+mj-lt"/>
              </a:defRPr>
            </a:lvl5pPr>
          </a:lstStyle>
          <a:p>
            <a:pPr lvl="0"/>
            <a:r>
              <a:rPr lang="fr-FR" dirty="0"/>
              <a:t>Cliquez pour ajouter le type de contenu souhaité</a:t>
            </a:r>
          </a:p>
        </p:txBody>
      </p:sp>
    </p:spTree>
    <p:extLst>
      <p:ext uri="{BB962C8B-B14F-4D97-AF65-F5344CB8AC3E}">
        <p14:creationId xmlns:p14="http://schemas.microsoft.com/office/powerpoint/2010/main" val="197294489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BC4A9C7A-5BA6-4888-A621-AF6B8C0AA0DF}"/>
              </a:ext>
            </a:extLst>
          </p:cNvPr>
          <p:cNvCxnSpPr>
            <a:cxnSpLocks/>
          </p:cNvCxnSpPr>
          <p:nvPr/>
        </p:nvCxnSpPr>
        <p:spPr>
          <a:xfrm>
            <a:off x="501428" y="4656658"/>
            <a:ext cx="8642572"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6D39A238-24AB-44F3-8FE5-EF47858B4208}"/>
              </a:ext>
            </a:extLst>
          </p:cNvPr>
          <p:cNvCxnSpPr>
            <a:cxnSpLocks/>
          </p:cNvCxnSpPr>
          <p:nvPr/>
        </p:nvCxnSpPr>
        <p:spPr>
          <a:xfrm>
            <a:off x="8460432" y="1059582"/>
            <a:ext cx="0" cy="3597076"/>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7B9BA642-5DFD-4309-B654-8A0A43C9675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96336" y="269296"/>
            <a:ext cx="1324433" cy="592125"/>
          </a:xfrm>
          <a:prstGeom prst="rect">
            <a:avLst/>
          </a:prstGeom>
        </p:spPr>
      </p:pic>
      <p:cxnSp>
        <p:nvCxnSpPr>
          <p:cNvPr id="9" name="Connecteur droit 8">
            <a:extLst>
              <a:ext uri="{FF2B5EF4-FFF2-40B4-BE49-F238E27FC236}">
                <a16:creationId xmlns:a16="http://schemas.microsoft.com/office/drawing/2014/main" id="{FA040033-896C-4E78-8EDE-BBF09671494D}"/>
              </a:ext>
            </a:extLst>
          </p:cNvPr>
          <p:cNvCxnSpPr>
            <a:cxnSpLocks/>
          </p:cNvCxnSpPr>
          <p:nvPr/>
        </p:nvCxnSpPr>
        <p:spPr>
          <a:xfrm>
            <a:off x="501428" y="4659982"/>
            <a:ext cx="0" cy="483518"/>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p:nvPr/>
        </p:nvSpPr>
        <p:spPr>
          <a:xfrm>
            <a:off x="395536" y="4551970"/>
            <a:ext cx="216024" cy="216024"/>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a:extLst>
              <a:ext uri="{FF2B5EF4-FFF2-40B4-BE49-F238E27FC236}">
                <a16:creationId xmlns:a16="http://schemas.microsoft.com/office/drawing/2014/main" id="{39103FAE-72E1-4BCF-93BD-189E9C5D00C2}"/>
              </a:ext>
            </a:extLst>
          </p:cNvPr>
          <p:cNvSpPr/>
          <p:nvPr/>
        </p:nvSpPr>
        <p:spPr>
          <a:xfrm>
            <a:off x="8388424" y="4584650"/>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65" r:id="rId6"/>
  </p:sldLayoutIdLst>
  <p:transition>
    <p:fade/>
  </p:transition>
  <p:hf hdr="0" ftr="0" dt="0"/>
  <p:txStyles>
    <p:titleStyle>
      <a:lvl1pPr algn="l" defTabSz="914400" rtl="0" eaLnBrk="1" latinLnBrk="0" hangingPunct="1">
        <a:spcBef>
          <a:spcPct val="0"/>
        </a:spcBef>
        <a:buNone/>
        <a:defRPr sz="2400" b="1" i="0" kern="1200">
          <a:solidFill>
            <a:srgbClr val="008799"/>
          </a:solidFill>
          <a:latin typeface="Verdana"/>
          <a:ea typeface="+mj-ea"/>
          <a:cs typeface="Verdana"/>
        </a:defRPr>
      </a:lvl1pPr>
    </p:titleStyle>
    <p:bodyStyle>
      <a:lvl1pPr marL="266700" indent="-266700" algn="l" defTabSz="914400" rtl="0" eaLnBrk="1" latinLnBrk="0" hangingPunct="1">
        <a:spcBef>
          <a:spcPct val="20000"/>
        </a:spcBef>
        <a:buClr>
          <a:srgbClr val="D00040"/>
        </a:buClr>
        <a:buFont typeface="Arial" pitchFamily="34" charset="0"/>
        <a:buChar char="•"/>
        <a:defRPr sz="1800" b="1" i="0" kern="1200">
          <a:solidFill>
            <a:schemeClr val="tx1">
              <a:lumMod val="65000"/>
              <a:lumOff val="35000"/>
            </a:schemeClr>
          </a:solidFill>
          <a:latin typeface="Verdana"/>
          <a:ea typeface="+mn-ea"/>
          <a:cs typeface="Verdana"/>
        </a:defRPr>
      </a:lvl1pPr>
      <a:lvl2pPr marL="531813" indent="-265113" algn="l" defTabSz="914400" rtl="0" eaLnBrk="1" latinLnBrk="0" hangingPunct="1">
        <a:spcBef>
          <a:spcPct val="20000"/>
        </a:spcBef>
        <a:buClr>
          <a:srgbClr val="D00040"/>
        </a:buClr>
        <a:buFont typeface="Arial" pitchFamily="34" charset="0"/>
        <a:buChar char="•"/>
        <a:defRPr sz="1600" b="0" i="0" kern="1200">
          <a:solidFill>
            <a:schemeClr val="tx1">
              <a:lumMod val="65000"/>
              <a:lumOff val="35000"/>
            </a:schemeClr>
          </a:solidFill>
          <a:latin typeface="Verdana"/>
          <a:ea typeface="+mn-ea"/>
          <a:cs typeface="Verdana"/>
        </a:defRPr>
      </a:lvl2pPr>
      <a:lvl3pPr marL="809625" indent="-277813"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3pPr>
      <a:lvl4pPr marL="10763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4pPr>
      <a:lvl5pPr marL="1343025" indent="-266700" algn="l" defTabSz="914400" rtl="0" eaLnBrk="1" latinLnBrk="0" hangingPunct="1">
        <a:spcBef>
          <a:spcPct val="20000"/>
        </a:spcBef>
        <a:buClr>
          <a:srgbClr val="D00040"/>
        </a:buClr>
        <a:buFont typeface="Arial" pitchFamily="34" charset="0"/>
        <a:buChar char="•"/>
        <a:defRPr sz="1400" b="0" i="0" kern="1200">
          <a:solidFill>
            <a:schemeClr val="tx1">
              <a:lumMod val="65000"/>
              <a:lumOff val="35000"/>
            </a:schemeClr>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72459D-94F1-4C8B-95E2-DD4C3439F9C0}"/>
              </a:ext>
            </a:extLst>
          </p:cNvPr>
          <p:cNvSpPr>
            <a:spLocks noGrp="1"/>
          </p:cNvSpPr>
          <p:nvPr>
            <p:ph type="body" sz="quarter" idx="10"/>
          </p:nvPr>
        </p:nvSpPr>
        <p:spPr/>
        <p:txBody>
          <a:bodyPr/>
          <a:lstStyle/>
          <a:p>
            <a:r>
              <a:rPr lang="fr-BE" dirty="0" err="1"/>
              <a:t>European</a:t>
            </a:r>
            <a:r>
              <a:rPr lang="fr-BE" dirty="0"/>
              <a:t> </a:t>
            </a:r>
            <a:r>
              <a:rPr lang="fr-BE" dirty="0" err="1"/>
              <a:t>Heart</a:t>
            </a:r>
            <a:r>
              <a:rPr lang="fr-BE" dirty="0"/>
              <a:t> </a:t>
            </a:r>
            <a:r>
              <a:rPr lang="fr-BE" dirty="0" err="1"/>
              <a:t>Agency</a:t>
            </a:r>
            <a:endParaRPr lang="fr-BE" dirty="0"/>
          </a:p>
          <a:p>
            <a:r>
              <a:rPr lang="fr-BE" dirty="0"/>
              <a:t>23 August 2018</a:t>
            </a:r>
            <a:endParaRPr lang="fr-FR" dirty="0"/>
          </a:p>
        </p:txBody>
      </p:sp>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4862970" cy="1296145"/>
          </a:xfrm>
        </p:spPr>
        <p:txBody>
          <a:bodyPr/>
          <a:lstStyle/>
          <a:p>
            <a:r>
              <a:rPr lang="fr-FR" dirty="0"/>
              <a:t>EAPCI White Book</a:t>
            </a:r>
          </a:p>
          <a:p>
            <a:r>
              <a:rPr lang="fr-FR" dirty="0" err="1"/>
              <a:t>Slide</a:t>
            </a:r>
            <a:r>
              <a:rPr lang="fr-FR" dirty="0"/>
              <a:t> Library</a:t>
            </a:r>
          </a:p>
        </p:txBody>
      </p:sp>
    </p:spTree>
    <p:extLst>
      <p:ext uri="{BB962C8B-B14F-4D97-AF65-F5344CB8AC3E}">
        <p14:creationId xmlns:p14="http://schemas.microsoft.com/office/powerpoint/2010/main" val="63652668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6863234" cy="1296145"/>
          </a:xfrm>
        </p:spPr>
        <p:txBody>
          <a:bodyPr/>
          <a:lstStyle/>
          <a:p>
            <a:r>
              <a:rPr lang="fr-FR" dirty="0"/>
              <a:t>Bar </a:t>
            </a:r>
            <a:r>
              <a:rPr lang="fr-FR" dirty="0" err="1"/>
              <a:t>charts</a:t>
            </a:r>
            <a:r>
              <a:rPr lang="fr-FR" dirty="0"/>
              <a:t> and </a:t>
            </a:r>
            <a:r>
              <a:rPr lang="fr-FR" dirty="0" err="1"/>
              <a:t>maps</a:t>
            </a:r>
            <a:endParaRPr lang="fr-FR" dirty="0"/>
          </a:p>
        </p:txBody>
      </p:sp>
    </p:spTree>
    <p:extLst>
      <p:ext uri="{BB962C8B-B14F-4D97-AF65-F5344CB8AC3E}">
        <p14:creationId xmlns:p14="http://schemas.microsoft.com/office/powerpoint/2010/main" val="636526680"/>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2844" y="142858"/>
            <a:ext cx="7319215" cy="720082"/>
          </a:xfrm>
        </p:spPr>
        <p:txBody>
          <a:bodyPr/>
          <a:lstStyle/>
          <a:p>
            <a:r>
              <a:rPr lang="en-GB" dirty="0" err="1"/>
              <a:t>Percutaneous</a:t>
            </a:r>
            <a:r>
              <a:rPr lang="en-GB" dirty="0"/>
              <a:t> coronary interventions (PCI) per </a:t>
            </a:r>
          </a:p>
          <a:p>
            <a:r>
              <a:rPr lang="en-GB" dirty="0"/>
              <a:t>total </a:t>
            </a:r>
            <a:r>
              <a:rPr lang="en-GB" dirty="0" err="1"/>
              <a:t>cath</a:t>
            </a:r>
            <a:r>
              <a:rPr lang="en-GB" dirty="0"/>
              <a:t> lab tables, 2016 or latest year</a:t>
            </a:r>
          </a:p>
        </p:txBody>
      </p:sp>
      <p:sp>
        <p:nvSpPr>
          <p:cNvPr id="6" name="TextBox 5"/>
          <p:cNvSpPr txBox="1"/>
          <p:nvPr/>
        </p:nvSpPr>
        <p:spPr>
          <a:xfrm>
            <a:off x="571472" y="4429138"/>
            <a:ext cx="8001056" cy="861774"/>
          </a:xfrm>
          <a:prstGeom prst="rect">
            <a:avLst/>
          </a:prstGeom>
          <a:noFill/>
        </p:spPr>
        <p:txBody>
          <a:bodyPr wrap="square" rtlCol="0">
            <a:spAutoFit/>
          </a:bodyPr>
          <a:lstStyle/>
          <a:p>
            <a:r>
              <a:rPr lang="en-GB" sz="1000" i="1" dirty="0"/>
              <a:t>The indicator is computed as the ratio between the total number of PCI and the total number of </a:t>
            </a:r>
            <a:r>
              <a:rPr lang="en-GB" sz="1000" i="1" dirty="0" err="1"/>
              <a:t>cath</a:t>
            </a:r>
            <a:r>
              <a:rPr lang="en-GB" sz="1000" i="1" dirty="0"/>
              <a:t> lab tables. 1) PCI. Source: EAPCI White Book database, 2016 (except Germany: 2015; Slovenia, Turkey: 2017), data on file. Notes: Greece: </a:t>
            </a:r>
            <a:r>
              <a:rPr lang="en-US" sz="1000" i="1" dirty="0"/>
              <a:t>Extrapolation based on data representing 97% of total; Romania: Value covers 94% of the public and private interventional cardiology centers in the country. 2) Total </a:t>
            </a:r>
            <a:r>
              <a:rPr lang="en-US" sz="1000" i="1" dirty="0" err="1"/>
              <a:t>cath</a:t>
            </a:r>
            <a:r>
              <a:rPr lang="en-US" sz="1000" i="1" dirty="0"/>
              <a:t> lab tables. Source: </a:t>
            </a:r>
            <a:r>
              <a:rPr lang="en-GB" sz="1000" i="1" dirty="0"/>
              <a:t>EAPCI White Book database, 2016 (except </a:t>
            </a:r>
            <a:r>
              <a:rPr lang="en-GB" sz="1000" i="1" dirty="0" err="1"/>
              <a:t>urkey</a:t>
            </a:r>
            <a:r>
              <a:rPr lang="en-GB" sz="1000" i="1" dirty="0"/>
              <a:t>: 2017), data on file. </a:t>
            </a:r>
            <a:r>
              <a:rPr lang="en-US" sz="1000" i="1" dirty="0"/>
              <a:t>Data unavailable</a:t>
            </a:r>
            <a:r>
              <a:rPr lang="en-GB" sz="1000" i="1" dirty="0"/>
              <a:t>: Belgium, Netherlands, Poland, Slovenia. </a:t>
            </a:r>
            <a:endParaRPr lang="fr-FR" sz="1000" dirty="0"/>
          </a:p>
          <a:p>
            <a:r>
              <a:rPr lang="en-GB" sz="1000" i="1" dirty="0"/>
              <a:t>  </a:t>
            </a:r>
            <a:endParaRPr lang="fr-FR" sz="1000" dirty="0"/>
          </a:p>
        </p:txBody>
      </p:sp>
      <p:pic>
        <p:nvPicPr>
          <p:cNvPr id="7170" name="Picture 2" descr="D:\Local Users\sandra_nabavi\Desktop\Maxim\slide 1000001.png"/>
          <p:cNvPicPr>
            <a:picLocks noChangeAspect="1" noChangeArrowheads="1"/>
          </p:cNvPicPr>
          <p:nvPr/>
        </p:nvPicPr>
        <p:blipFill>
          <a:blip r:embed="rId3" cstate="print"/>
          <a:srcRect l="10378" t="5878" r="8319" b="73412"/>
          <a:stretch>
            <a:fillRect/>
          </a:stretch>
        </p:blipFill>
        <p:spPr bwMode="auto">
          <a:xfrm>
            <a:off x="500034" y="1214427"/>
            <a:ext cx="7500990" cy="2703845"/>
          </a:xfrm>
          <a:prstGeom prst="rect">
            <a:avLst/>
          </a:prstGeom>
          <a:noFill/>
        </p:spPr>
      </p:pic>
    </p:spTree>
  </p:cSld>
  <p:clrMapOvr>
    <a:overrideClrMapping bg1="lt1" tx1="dk1" bg2="lt2" tx2="dk2" accent1="accent1" accent2="accent2" accent3="accent3" accent4="accent4" accent5="accent5" accent6="accent6" hlink="hlink" folHlink="folHlink"/>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4619" y="339502"/>
            <a:ext cx="7176339" cy="720082"/>
          </a:xfrm>
        </p:spPr>
        <p:txBody>
          <a:bodyPr/>
          <a:lstStyle/>
          <a:p>
            <a:r>
              <a:rPr lang="en-GB" dirty="0"/>
              <a:t>TAVI (</a:t>
            </a:r>
            <a:r>
              <a:rPr lang="en-GB" dirty="0" err="1"/>
              <a:t>transvascular</a:t>
            </a:r>
            <a:r>
              <a:rPr lang="en-GB" dirty="0"/>
              <a:t> and </a:t>
            </a:r>
            <a:r>
              <a:rPr lang="en-GB" dirty="0" err="1"/>
              <a:t>transapical</a:t>
            </a:r>
            <a:r>
              <a:rPr lang="en-GB" dirty="0"/>
              <a:t>) per hospitals with </a:t>
            </a:r>
            <a:r>
              <a:rPr lang="en-GB" dirty="0" err="1"/>
              <a:t>cath</a:t>
            </a:r>
            <a:r>
              <a:rPr lang="en-GB" dirty="0"/>
              <a:t> labs performing TAVI, 2016 or latest year</a:t>
            </a:r>
          </a:p>
        </p:txBody>
      </p:sp>
      <p:pic>
        <p:nvPicPr>
          <p:cNvPr id="5122" name="Picture 2" descr="H:\Teams\ESC Brussels Office\Atlas2016-2017\0. Atlas 2nd rollout 2017\EAPCI\03 Deliverables\Slides Library\Combined graphs\Pdf\20180430_Barsproportions0011.png"/>
          <p:cNvPicPr>
            <a:picLocks noChangeAspect="1" noChangeArrowheads="1"/>
          </p:cNvPicPr>
          <p:nvPr/>
        </p:nvPicPr>
        <p:blipFill>
          <a:blip r:embed="rId2" cstate="print"/>
          <a:srcRect l="6765" t="4166" r="2835" b="70834"/>
          <a:stretch>
            <a:fillRect/>
          </a:stretch>
        </p:blipFill>
        <p:spPr bwMode="auto">
          <a:xfrm>
            <a:off x="428596" y="1142990"/>
            <a:ext cx="8280000" cy="3240000"/>
          </a:xfrm>
          <a:prstGeom prst="rect">
            <a:avLst/>
          </a:prstGeom>
          <a:noFill/>
        </p:spPr>
      </p:pic>
      <p:sp>
        <p:nvSpPr>
          <p:cNvPr id="6" name="TextBox 5"/>
          <p:cNvSpPr txBox="1"/>
          <p:nvPr/>
        </p:nvSpPr>
        <p:spPr>
          <a:xfrm>
            <a:off x="571472" y="4643452"/>
            <a:ext cx="7786742" cy="707886"/>
          </a:xfrm>
          <a:prstGeom prst="rect">
            <a:avLst/>
          </a:prstGeom>
          <a:noFill/>
        </p:spPr>
        <p:txBody>
          <a:bodyPr wrap="square" rtlCol="0">
            <a:spAutoFit/>
          </a:bodyPr>
          <a:lstStyle/>
          <a:p>
            <a:r>
              <a:rPr lang="en-GB" sz="1000" i="1" dirty="0"/>
              <a:t>The indicator is computed as the ratio between the total number of TAVI (</a:t>
            </a:r>
            <a:r>
              <a:rPr lang="en-GB" sz="1000" i="1" dirty="0" err="1"/>
              <a:t>transvascular</a:t>
            </a:r>
            <a:r>
              <a:rPr lang="en-GB" sz="1000" i="1" dirty="0"/>
              <a:t> and </a:t>
            </a:r>
            <a:r>
              <a:rPr lang="en-GB" sz="1000" i="1" dirty="0" err="1"/>
              <a:t>transapical</a:t>
            </a:r>
            <a:r>
              <a:rPr lang="en-GB" sz="1000" i="1" dirty="0"/>
              <a:t>) and  the total number of hospitals with </a:t>
            </a:r>
            <a:r>
              <a:rPr lang="en-GB" sz="1000" i="1" dirty="0" err="1"/>
              <a:t>cath</a:t>
            </a:r>
            <a:r>
              <a:rPr lang="en-GB" sz="1000" i="1" dirty="0"/>
              <a:t> labs performing TAVI. 1) TAVI. Source: EAPCI White Book database, 2016, data on file. 2) Hospitals with </a:t>
            </a:r>
            <a:r>
              <a:rPr lang="en-GB" sz="1000" i="1" dirty="0" err="1"/>
              <a:t>cath</a:t>
            </a:r>
            <a:r>
              <a:rPr lang="en-GB" sz="1000" i="1" dirty="0"/>
              <a:t> labs performing TAVI. Source: EAPCI White Book database, 2016, (except Germany: 2015; Turkey: 2017), data on file. </a:t>
            </a:r>
            <a:endParaRPr lang="fr-FR" sz="1000" dirty="0"/>
          </a:p>
          <a:p>
            <a:r>
              <a:rPr lang="en-GB" sz="1000" i="1" dirty="0"/>
              <a:t>  </a:t>
            </a:r>
            <a:endParaRPr lang="fr-FR" sz="1000" dirty="0"/>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2844" y="142858"/>
            <a:ext cx="7890719" cy="946364"/>
          </a:xfrm>
        </p:spPr>
        <p:txBody>
          <a:bodyPr/>
          <a:lstStyle/>
          <a:p>
            <a:r>
              <a:rPr lang="en-GB" dirty="0" err="1"/>
              <a:t>Percutaneous</a:t>
            </a:r>
            <a:r>
              <a:rPr lang="en-GB" dirty="0"/>
              <a:t> </a:t>
            </a:r>
            <a:r>
              <a:rPr lang="en-GB" dirty="0" err="1"/>
              <a:t>transvascular</a:t>
            </a:r>
            <a:r>
              <a:rPr lang="en-GB" dirty="0"/>
              <a:t> aortic valve implantations per hospitals with </a:t>
            </a:r>
            <a:r>
              <a:rPr lang="en-GB" dirty="0" err="1"/>
              <a:t>cath</a:t>
            </a:r>
            <a:r>
              <a:rPr lang="en-GB" dirty="0"/>
              <a:t> labs performing TAVI (2016 or latest year)</a:t>
            </a:r>
          </a:p>
        </p:txBody>
      </p:sp>
      <p:sp>
        <p:nvSpPr>
          <p:cNvPr id="4" name="TextBox 3"/>
          <p:cNvSpPr txBox="1"/>
          <p:nvPr/>
        </p:nvSpPr>
        <p:spPr>
          <a:xfrm>
            <a:off x="571472" y="4357700"/>
            <a:ext cx="7786742" cy="400110"/>
          </a:xfrm>
          <a:prstGeom prst="rect">
            <a:avLst/>
          </a:prstGeom>
          <a:noFill/>
        </p:spPr>
        <p:txBody>
          <a:bodyPr wrap="square" rtlCol="0">
            <a:spAutoFit/>
          </a:bodyPr>
          <a:lstStyle/>
          <a:p>
            <a:endParaRPr lang="en-GB" sz="1000" i="1" dirty="0"/>
          </a:p>
          <a:p>
            <a:r>
              <a:rPr lang="en-GB" sz="1000" i="1" dirty="0"/>
              <a:t> </a:t>
            </a:r>
            <a:endParaRPr lang="en-GB" sz="1000" dirty="0"/>
          </a:p>
        </p:txBody>
      </p:sp>
      <p:pic>
        <p:nvPicPr>
          <p:cNvPr id="6146" name="Picture 2" descr="H:\Teams\ESC Brussels Office\Atlas2016-2017\0. Atlas 2nd rollout 2017\EAPCI\03 Deliverables\Slides Library\Combined graphs\Pdf\20180430_Barsproportions0012.png"/>
          <p:cNvPicPr>
            <a:picLocks noChangeAspect="1" noChangeArrowheads="1"/>
          </p:cNvPicPr>
          <p:nvPr/>
        </p:nvPicPr>
        <p:blipFill>
          <a:blip r:embed="rId2" cstate="print"/>
          <a:srcRect l="6765" t="4166" r="4800" b="70834"/>
          <a:stretch>
            <a:fillRect/>
          </a:stretch>
        </p:blipFill>
        <p:spPr bwMode="auto">
          <a:xfrm>
            <a:off x="500034" y="1071552"/>
            <a:ext cx="8100000" cy="3240000"/>
          </a:xfrm>
          <a:prstGeom prst="rect">
            <a:avLst/>
          </a:prstGeom>
          <a:noFill/>
        </p:spPr>
      </p:pic>
      <p:sp>
        <p:nvSpPr>
          <p:cNvPr id="6" name="TextBox 5"/>
          <p:cNvSpPr txBox="1"/>
          <p:nvPr/>
        </p:nvSpPr>
        <p:spPr>
          <a:xfrm>
            <a:off x="571472" y="4281726"/>
            <a:ext cx="7715304" cy="861774"/>
          </a:xfrm>
          <a:prstGeom prst="rect">
            <a:avLst/>
          </a:prstGeom>
          <a:noFill/>
        </p:spPr>
        <p:txBody>
          <a:bodyPr wrap="square" rtlCol="0">
            <a:spAutoFit/>
          </a:bodyPr>
          <a:lstStyle/>
          <a:p>
            <a:r>
              <a:rPr lang="en-GB" sz="1000" i="1" dirty="0"/>
              <a:t>The indicator is computed as the ratio between the </a:t>
            </a:r>
            <a:r>
              <a:rPr lang="en-GB" sz="1000" i="1" dirty="0" err="1"/>
              <a:t>percutaneous</a:t>
            </a:r>
            <a:r>
              <a:rPr lang="en-GB" sz="1000" i="1" dirty="0"/>
              <a:t> </a:t>
            </a:r>
            <a:r>
              <a:rPr lang="en-GB" sz="1000" i="1" dirty="0" err="1"/>
              <a:t>transvascular</a:t>
            </a:r>
            <a:r>
              <a:rPr lang="en-GB" sz="1000" i="1" dirty="0"/>
              <a:t> aortic valve implantations and the total number of hospitals with </a:t>
            </a:r>
            <a:r>
              <a:rPr lang="en-GB" sz="1000" i="1" dirty="0" err="1"/>
              <a:t>cath</a:t>
            </a:r>
            <a:r>
              <a:rPr lang="en-GB" sz="1000" i="1" dirty="0"/>
              <a:t> labs performing TAVI. 1) </a:t>
            </a:r>
            <a:r>
              <a:rPr lang="en-GB" sz="1000" i="1" dirty="0" err="1"/>
              <a:t>Percutaneous</a:t>
            </a:r>
            <a:r>
              <a:rPr lang="en-GB" sz="1000" i="1" dirty="0"/>
              <a:t> </a:t>
            </a:r>
            <a:r>
              <a:rPr lang="en-GB" sz="1000" i="1" dirty="0" err="1"/>
              <a:t>transvascular</a:t>
            </a:r>
            <a:r>
              <a:rPr lang="en-GB" sz="1000" i="1" dirty="0"/>
              <a:t> aortic valve implantations. Source: EAPCI White Book database (Italy: ESC Atlas of Cardiology database), 2016, data on file. Data unavailable: Belgium, Netherlands, Romania. Notes: Egypt: </a:t>
            </a:r>
            <a:r>
              <a:rPr lang="en-US" sz="1000" i="1" dirty="0"/>
              <a:t>Procedure/resource not available in the country. </a:t>
            </a:r>
            <a:r>
              <a:rPr lang="en-GB" sz="1000" i="1" dirty="0"/>
              <a:t>2) Hospitals with </a:t>
            </a:r>
            <a:r>
              <a:rPr lang="en-GB" sz="1000" i="1" dirty="0" err="1"/>
              <a:t>cath</a:t>
            </a:r>
            <a:r>
              <a:rPr lang="en-GB" sz="1000" i="1" dirty="0"/>
              <a:t> labs performing TAVI. Source: EAPCI White Book database, 2016, (except Germany: 2015; Turkey: 2017), data on file.</a:t>
            </a:r>
            <a:endParaRPr lang="fr-FR" sz="1000" dirty="0"/>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 y="142858"/>
            <a:ext cx="7572396" cy="720082"/>
          </a:xfrm>
        </p:spPr>
        <p:txBody>
          <a:bodyPr/>
          <a:lstStyle/>
          <a:p>
            <a:r>
              <a:rPr lang="en-GB" dirty="0"/>
              <a:t>Hospitals with </a:t>
            </a:r>
            <a:r>
              <a:rPr lang="en-GB" dirty="0" err="1"/>
              <a:t>cathlabs</a:t>
            </a:r>
            <a:r>
              <a:rPr lang="en-GB" dirty="0"/>
              <a:t> (per million) versus hospitals with </a:t>
            </a:r>
            <a:r>
              <a:rPr lang="en-GB" dirty="0" err="1"/>
              <a:t>cathlabs</a:t>
            </a:r>
            <a:r>
              <a:rPr lang="en-GB" dirty="0"/>
              <a:t> performing TAVI (per million), 2016 or latest year</a:t>
            </a:r>
          </a:p>
          <a:p>
            <a:endParaRPr lang="en-GB" dirty="0"/>
          </a:p>
        </p:txBody>
      </p:sp>
      <p:sp>
        <p:nvSpPr>
          <p:cNvPr id="4" name="TextBox 3"/>
          <p:cNvSpPr txBox="1"/>
          <p:nvPr/>
        </p:nvSpPr>
        <p:spPr>
          <a:xfrm>
            <a:off x="571472" y="4357700"/>
            <a:ext cx="7786742" cy="400110"/>
          </a:xfrm>
          <a:prstGeom prst="rect">
            <a:avLst/>
          </a:prstGeom>
          <a:noFill/>
        </p:spPr>
        <p:txBody>
          <a:bodyPr wrap="square" rtlCol="0">
            <a:spAutoFit/>
          </a:bodyPr>
          <a:lstStyle/>
          <a:p>
            <a:endParaRPr lang="en-GB" sz="1000" i="1" dirty="0"/>
          </a:p>
          <a:p>
            <a:r>
              <a:rPr lang="en-GB" sz="1000" i="1" dirty="0"/>
              <a:t> </a:t>
            </a:r>
            <a:endParaRPr lang="en-GB" sz="1000" dirty="0"/>
          </a:p>
        </p:txBody>
      </p:sp>
      <p:sp>
        <p:nvSpPr>
          <p:cNvPr id="6" name="TextBox 5"/>
          <p:cNvSpPr txBox="1"/>
          <p:nvPr/>
        </p:nvSpPr>
        <p:spPr>
          <a:xfrm>
            <a:off x="571472" y="4127837"/>
            <a:ext cx="7786742" cy="553998"/>
          </a:xfrm>
          <a:prstGeom prst="rect">
            <a:avLst/>
          </a:prstGeom>
          <a:noFill/>
        </p:spPr>
        <p:txBody>
          <a:bodyPr wrap="square" rtlCol="0">
            <a:spAutoFit/>
          </a:bodyPr>
          <a:lstStyle/>
          <a:p>
            <a:r>
              <a:rPr lang="en-GB" sz="1000" i="1" dirty="0"/>
              <a:t>The two bars are overlapping,  they both start at zero.  </a:t>
            </a:r>
            <a:r>
              <a:rPr lang="en-GB" sz="1000" i="1" dirty="0">
                <a:solidFill>
                  <a:prstClr val="black"/>
                </a:solidFill>
              </a:rPr>
              <a:t>1) Hospitals with </a:t>
            </a:r>
            <a:r>
              <a:rPr lang="en-GB" sz="1000" i="1" dirty="0" err="1">
                <a:solidFill>
                  <a:prstClr val="black"/>
                </a:solidFill>
              </a:rPr>
              <a:t>cath</a:t>
            </a:r>
            <a:r>
              <a:rPr lang="en-GB" sz="1000" i="1" dirty="0">
                <a:solidFill>
                  <a:prstClr val="black"/>
                </a:solidFill>
              </a:rPr>
              <a:t> labs. Source: EAPCI White Book database, 2016 </a:t>
            </a:r>
            <a:r>
              <a:rPr lang="en-GB" sz="1000" i="1" dirty="0"/>
              <a:t>(except Netherlands, Turkey: 2017), data on file. Data unavailable: Germany </a:t>
            </a:r>
            <a:r>
              <a:rPr lang="en-US" sz="1000" i="1" dirty="0">
                <a:solidFill>
                  <a:prstClr val="black"/>
                </a:solidFill>
              </a:rPr>
              <a:t>2) </a:t>
            </a:r>
            <a:r>
              <a:rPr lang="fr-BE" sz="1000" i="1" dirty="0" err="1">
                <a:solidFill>
                  <a:prstClr val="black"/>
                </a:solidFill>
              </a:rPr>
              <a:t>Hospitals</a:t>
            </a:r>
            <a:r>
              <a:rPr lang="fr-BE" sz="1000" i="1" dirty="0">
                <a:solidFill>
                  <a:prstClr val="black"/>
                </a:solidFill>
              </a:rPr>
              <a:t> </a:t>
            </a:r>
            <a:r>
              <a:rPr lang="fr-BE" sz="1000" i="1" dirty="0" err="1">
                <a:solidFill>
                  <a:prstClr val="black"/>
                </a:solidFill>
              </a:rPr>
              <a:t>with</a:t>
            </a:r>
            <a:r>
              <a:rPr lang="fr-BE" sz="1000" i="1" dirty="0">
                <a:solidFill>
                  <a:prstClr val="black"/>
                </a:solidFill>
              </a:rPr>
              <a:t> </a:t>
            </a:r>
            <a:r>
              <a:rPr lang="fr-BE" sz="1000" i="1" dirty="0" err="1">
                <a:solidFill>
                  <a:prstClr val="black"/>
                </a:solidFill>
              </a:rPr>
              <a:t>cathlabs</a:t>
            </a:r>
            <a:r>
              <a:rPr lang="fr-BE" sz="1000" i="1" dirty="0">
                <a:solidFill>
                  <a:prstClr val="black"/>
                </a:solidFill>
              </a:rPr>
              <a:t> </a:t>
            </a:r>
            <a:r>
              <a:rPr lang="fr-BE" sz="1000" i="1" dirty="0" err="1">
                <a:solidFill>
                  <a:prstClr val="black"/>
                </a:solidFill>
              </a:rPr>
              <a:t>performing</a:t>
            </a:r>
            <a:r>
              <a:rPr lang="fr-BE" sz="1000" i="1" dirty="0">
                <a:solidFill>
                  <a:prstClr val="black"/>
                </a:solidFill>
              </a:rPr>
              <a:t> TAVI (per million people). </a:t>
            </a:r>
            <a:r>
              <a:rPr lang="en-GB" sz="1000" i="1" dirty="0">
                <a:solidFill>
                  <a:prstClr val="black"/>
                </a:solidFill>
              </a:rPr>
              <a:t>Source: EAPCI White Book database, 2016 (</a:t>
            </a:r>
            <a:r>
              <a:rPr lang="en-GB" sz="1000" i="1" dirty="0"/>
              <a:t>except Germany: 2015; Turkey: 2017), data on file. </a:t>
            </a:r>
            <a:endParaRPr lang="fr-FR" sz="1000" dirty="0">
              <a:solidFill>
                <a:prstClr val="black"/>
              </a:solidFill>
            </a:endParaRPr>
          </a:p>
        </p:txBody>
      </p:sp>
      <p:pic>
        <p:nvPicPr>
          <p:cNvPr id="1030" name="Picture 6" descr="D:\Local Users\sandra_nabavi\Desktop\EAPCI\empilées\loulou0001.png"/>
          <p:cNvPicPr>
            <a:picLocks noChangeAspect="1" noChangeArrowheads="1"/>
          </p:cNvPicPr>
          <p:nvPr/>
        </p:nvPicPr>
        <p:blipFill>
          <a:blip r:embed="rId2" cstate="print"/>
          <a:srcRect l="6618" t="4676" r="12080" b="67933"/>
          <a:stretch>
            <a:fillRect/>
          </a:stretch>
        </p:blipFill>
        <p:spPr bwMode="auto">
          <a:xfrm>
            <a:off x="1071538" y="1214428"/>
            <a:ext cx="6215106" cy="2963016"/>
          </a:xfrm>
          <a:prstGeom prst="rect">
            <a:avLst/>
          </a:prstGeom>
          <a:noFill/>
        </p:spPr>
      </p:pic>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5720" y="214296"/>
            <a:ext cx="7890719" cy="720082"/>
          </a:xfrm>
        </p:spPr>
        <p:txBody>
          <a:bodyPr/>
          <a:lstStyle/>
          <a:p>
            <a:r>
              <a:rPr lang="en-US" dirty="0"/>
              <a:t>Adjunctive intracoronary imaging techniques (per million) versus total number of PCI (per million), 2016 </a:t>
            </a:r>
          </a:p>
          <a:p>
            <a:r>
              <a:rPr lang="en-US" dirty="0"/>
              <a:t>or latest year</a:t>
            </a:r>
            <a:endParaRPr lang="fr-FR" dirty="0"/>
          </a:p>
          <a:p>
            <a:endParaRPr lang="en-GB" dirty="0"/>
          </a:p>
        </p:txBody>
      </p:sp>
      <p:sp>
        <p:nvSpPr>
          <p:cNvPr id="4" name="TextBox 3"/>
          <p:cNvSpPr txBox="1"/>
          <p:nvPr/>
        </p:nvSpPr>
        <p:spPr>
          <a:xfrm>
            <a:off x="571472" y="4357700"/>
            <a:ext cx="7786742" cy="400110"/>
          </a:xfrm>
          <a:prstGeom prst="rect">
            <a:avLst/>
          </a:prstGeom>
          <a:noFill/>
        </p:spPr>
        <p:txBody>
          <a:bodyPr wrap="square" rtlCol="0">
            <a:spAutoFit/>
          </a:bodyPr>
          <a:lstStyle/>
          <a:p>
            <a:endParaRPr lang="en-GB" sz="1000" i="1" dirty="0"/>
          </a:p>
          <a:p>
            <a:r>
              <a:rPr lang="en-GB" sz="1000" i="1" dirty="0"/>
              <a:t> </a:t>
            </a:r>
            <a:endParaRPr lang="en-GB" sz="1000" dirty="0"/>
          </a:p>
        </p:txBody>
      </p:sp>
      <p:pic>
        <p:nvPicPr>
          <p:cNvPr id="2050" name="Picture 2" descr="D:\Local Users\sandra_nabavi\Desktop\EAPCI\empilées\more-20001.png"/>
          <p:cNvPicPr>
            <a:picLocks noChangeAspect="1" noChangeArrowheads="1"/>
          </p:cNvPicPr>
          <p:nvPr/>
        </p:nvPicPr>
        <p:blipFill>
          <a:blip r:embed="rId2" cstate="print"/>
          <a:srcRect l="5084" t="4676" r="6996" b="68602"/>
          <a:stretch>
            <a:fillRect/>
          </a:stretch>
        </p:blipFill>
        <p:spPr bwMode="auto">
          <a:xfrm>
            <a:off x="1000100" y="1234400"/>
            <a:ext cx="6929486" cy="2980424"/>
          </a:xfrm>
          <a:prstGeom prst="rect">
            <a:avLst/>
          </a:prstGeom>
          <a:noFill/>
        </p:spPr>
      </p:pic>
      <p:sp>
        <p:nvSpPr>
          <p:cNvPr id="8" name="Rectangle 7"/>
          <p:cNvSpPr/>
          <p:nvPr/>
        </p:nvSpPr>
        <p:spPr>
          <a:xfrm>
            <a:off x="642910" y="4281726"/>
            <a:ext cx="7715304" cy="861774"/>
          </a:xfrm>
          <a:prstGeom prst="rect">
            <a:avLst/>
          </a:prstGeom>
        </p:spPr>
        <p:txBody>
          <a:bodyPr wrap="square">
            <a:spAutoFit/>
          </a:bodyPr>
          <a:lstStyle/>
          <a:p>
            <a:r>
              <a:rPr lang="en-GB" sz="1000" i="1" dirty="0">
                <a:solidFill>
                  <a:prstClr val="black"/>
                </a:solidFill>
              </a:rPr>
              <a:t>1) Adjunctive intracoronary imaging techniques (per million people). Source: the EAPCI White Book database, 2016, data on file. Data unavailable: Belgium, France, Netherlands, Turkey. Notes: Greece: </a:t>
            </a:r>
            <a:r>
              <a:rPr lang="en-US" sz="1000" i="1" dirty="0">
                <a:solidFill>
                  <a:prstClr val="black"/>
                </a:solidFill>
              </a:rPr>
              <a:t>Extrapolation based on data representing 97% of total; Italy: IVUS+OCT; Romania: Value covers 94% of the public and private interventional cardiology centers in the country. 2)</a:t>
            </a:r>
            <a:r>
              <a:rPr lang="en-US" sz="1000" i="1" dirty="0" err="1">
                <a:solidFill>
                  <a:prstClr val="black"/>
                </a:solidFill>
              </a:rPr>
              <a:t>Percutaneous</a:t>
            </a:r>
            <a:r>
              <a:rPr lang="en-US" sz="1000" i="1" dirty="0">
                <a:solidFill>
                  <a:prstClr val="black"/>
                </a:solidFill>
              </a:rPr>
              <a:t> intracoronary imaging techniques (per million people). Source:</a:t>
            </a:r>
            <a:r>
              <a:rPr lang="en-GB" sz="1000" i="1" dirty="0"/>
              <a:t> the EAPCI White Book database, 2016 (except Germany: 2015; Slovenia, Turkey: 2017), data on file. Notes: Greece: </a:t>
            </a:r>
            <a:r>
              <a:rPr lang="en-US" sz="1000" i="1" dirty="0"/>
              <a:t>Extrapolation based on data representing 97% of total; Romania: Value covers 94% of the public and private interventional cardiology centers in the country.</a:t>
            </a:r>
            <a:endParaRPr lang="fr-FR" dirty="0"/>
          </a:p>
        </p:txBody>
      </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4619" y="339502"/>
            <a:ext cx="7890719" cy="720082"/>
          </a:xfrm>
        </p:spPr>
        <p:txBody>
          <a:bodyPr/>
          <a:lstStyle/>
          <a:p>
            <a:r>
              <a:rPr lang="en-US" dirty="0"/>
              <a:t>Adjunctive intracoronary imaging techniques versus </a:t>
            </a:r>
          </a:p>
          <a:p>
            <a:r>
              <a:rPr lang="en-US" dirty="0"/>
              <a:t>total diagnostic procedures, </a:t>
            </a:r>
            <a:r>
              <a:rPr lang="en-GB" dirty="0"/>
              <a:t>2016 or latest year</a:t>
            </a:r>
            <a:endParaRPr lang="fr-FR" dirty="0"/>
          </a:p>
          <a:p>
            <a:endParaRPr lang="en-GB" dirty="0"/>
          </a:p>
        </p:txBody>
      </p:sp>
      <p:sp>
        <p:nvSpPr>
          <p:cNvPr id="4" name="TextBox 3"/>
          <p:cNvSpPr txBox="1"/>
          <p:nvPr/>
        </p:nvSpPr>
        <p:spPr>
          <a:xfrm>
            <a:off x="571472" y="4357700"/>
            <a:ext cx="7786742" cy="400110"/>
          </a:xfrm>
          <a:prstGeom prst="rect">
            <a:avLst/>
          </a:prstGeom>
          <a:noFill/>
        </p:spPr>
        <p:txBody>
          <a:bodyPr wrap="square" rtlCol="0">
            <a:spAutoFit/>
          </a:bodyPr>
          <a:lstStyle/>
          <a:p>
            <a:endParaRPr lang="en-GB" sz="1000" i="1" dirty="0"/>
          </a:p>
          <a:p>
            <a:r>
              <a:rPr lang="en-GB" sz="1000" i="1" dirty="0"/>
              <a:t> </a:t>
            </a:r>
            <a:endParaRPr lang="en-GB" sz="1000" dirty="0"/>
          </a:p>
        </p:txBody>
      </p:sp>
      <p:sp>
        <p:nvSpPr>
          <p:cNvPr id="6" name="TextBox 5"/>
          <p:cNvSpPr txBox="1"/>
          <p:nvPr/>
        </p:nvSpPr>
        <p:spPr>
          <a:xfrm>
            <a:off x="571472" y="3973949"/>
            <a:ext cx="7929618" cy="1169551"/>
          </a:xfrm>
          <a:prstGeom prst="rect">
            <a:avLst/>
          </a:prstGeom>
          <a:noFill/>
        </p:spPr>
        <p:txBody>
          <a:bodyPr wrap="square" rtlCol="0">
            <a:spAutoFit/>
          </a:bodyPr>
          <a:lstStyle/>
          <a:p>
            <a:r>
              <a:rPr lang="en-GB" sz="1000" i="1" dirty="0">
                <a:solidFill>
                  <a:prstClr val="black"/>
                </a:solidFill>
              </a:rPr>
              <a:t>1) Adjunctive intracoronary imaging techniques (per million people). Source: the EAPCI White Book database, 2016, data on file. Data unavailable: Belgium, France, Netherlands, Turkey. Notes: Greece: </a:t>
            </a:r>
            <a:r>
              <a:rPr lang="en-US" sz="1000" i="1" dirty="0">
                <a:solidFill>
                  <a:prstClr val="black"/>
                </a:solidFill>
              </a:rPr>
              <a:t>Extrapolation based on data representing 97% of total; Italy: IVUS+OCT; Romania: Value covers 94% of the public and private interventional cardiology centers in the country. 2) </a:t>
            </a:r>
            <a:r>
              <a:rPr lang="en-GB" sz="1000" i="1" dirty="0"/>
              <a:t>Diagnostic heart procedures (per million people). Source: the EAPCI White Book database, 2016 (except Germany: 2015; Turkey: 2017), data on file. </a:t>
            </a:r>
            <a:r>
              <a:rPr lang="en-US" sz="1000" i="1" dirty="0"/>
              <a:t>Data unavailable</a:t>
            </a:r>
            <a:r>
              <a:rPr lang="en-GB" sz="1000" i="1" dirty="0"/>
              <a:t>: Belgium, Netherlands. Notes:  Germany: Value includes only left heart catheterizations; Greece: Extrapolation based on data representing 97% of total; Romania: Value covers 94% of the public and private interventional cardiology </a:t>
            </a:r>
            <a:r>
              <a:rPr lang="en-GB" sz="1000" i="1" dirty="0" err="1"/>
              <a:t>centers</a:t>
            </a:r>
            <a:r>
              <a:rPr lang="en-GB" sz="1000" i="1" dirty="0"/>
              <a:t> in the country; Sweden: Value includes only coronary angiographies.</a:t>
            </a:r>
            <a:endParaRPr lang="fr-FR" sz="1000" dirty="0"/>
          </a:p>
          <a:p>
            <a:endParaRPr lang="fr-FR" sz="1000" dirty="0"/>
          </a:p>
        </p:txBody>
      </p:sp>
      <p:pic>
        <p:nvPicPr>
          <p:cNvPr id="2050" name="Picture 2" descr="D:\Local Users\sandra_nabavi\My Documents\loulou0001.png"/>
          <p:cNvPicPr>
            <a:picLocks noChangeAspect="1" noChangeArrowheads="1"/>
          </p:cNvPicPr>
          <p:nvPr/>
        </p:nvPicPr>
        <p:blipFill>
          <a:blip r:embed="rId2" cstate="print"/>
          <a:srcRect l="6050" t="4320" r="6029" b="68958"/>
          <a:stretch>
            <a:fillRect/>
          </a:stretch>
        </p:blipFill>
        <p:spPr bwMode="auto">
          <a:xfrm>
            <a:off x="1000100" y="1000114"/>
            <a:ext cx="6643734" cy="2857520"/>
          </a:xfrm>
          <a:prstGeom prst="rect">
            <a:avLst/>
          </a:prstGeom>
          <a:noFill/>
        </p:spPr>
      </p:pic>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5720" y="214296"/>
            <a:ext cx="7319215" cy="720082"/>
          </a:xfrm>
        </p:spPr>
        <p:txBody>
          <a:bodyPr/>
          <a:lstStyle/>
          <a:p>
            <a:r>
              <a:rPr lang="en-US" dirty="0"/>
              <a:t>Adjunctive intracoronary physiology measurements versus total number of PCI, </a:t>
            </a:r>
            <a:r>
              <a:rPr lang="en-GB" dirty="0"/>
              <a:t>2016 or latest year</a:t>
            </a:r>
            <a:endParaRPr lang="fr-FR" dirty="0"/>
          </a:p>
          <a:p>
            <a:endParaRPr lang="en-GB" dirty="0"/>
          </a:p>
        </p:txBody>
      </p:sp>
      <p:sp>
        <p:nvSpPr>
          <p:cNvPr id="4" name="TextBox 3"/>
          <p:cNvSpPr txBox="1"/>
          <p:nvPr/>
        </p:nvSpPr>
        <p:spPr>
          <a:xfrm>
            <a:off x="571472" y="4357700"/>
            <a:ext cx="7786742" cy="400110"/>
          </a:xfrm>
          <a:prstGeom prst="rect">
            <a:avLst/>
          </a:prstGeom>
          <a:noFill/>
        </p:spPr>
        <p:txBody>
          <a:bodyPr wrap="square" rtlCol="0">
            <a:spAutoFit/>
          </a:bodyPr>
          <a:lstStyle/>
          <a:p>
            <a:endParaRPr lang="en-GB" sz="1000" i="1" dirty="0"/>
          </a:p>
          <a:p>
            <a:r>
              <a:rPr lang="en-GB" sz="1000" i="1" dirty="0"/>
              <a:t> </a:t>
            </a:r>
            <a:endParaRPr lang="en-GB" sz="1000" dirty="0"/>
          </a:p>
        </p:txBody>
      </p:sp>
      <p:sp>
        <p:nvSpPr>
          <p:cNvPr id="6" name="TextBox 5"/>
          <p:cNvSpPr txBox="1"/>
          <p:nvPr/>
        </p:nvSpPr>
        <p:spPr>
          <a:xfrm>
            <a:off x="571472" y="4127837"/>
            <a:ext cx="8072494" cy="1015663"/>
          </a:xfrm>
          <a:prstGeom prst="rect">
            <a:avLst/>
          </a:prstGeom>
          <a:noFill/>
        </p:spPr>
        <p:txBody>
          <a:bodyPr wrap="square" rtlCol="0">
            <a:spAutoFit/>
          </a:bodyPr>
          <a:lstStyle/>
          <a:p>
            <a:r>
              <a:rPr lang="en-GB" sz="1000" i="1" dirty="0"/>
              <a:t>1) Adjunctive intracoronary physiology measurements (per million people). Source: EAPCI White Book database, 2016, data on file. Data unavailable: Belgium, Netherlands, Switzerland, Turkey. Notes: France: </a:t>
            </a:r>
            <a:r>
              <a:rPr lang="en-US" sz="1000" i="1" dirty="0"/>
              <a:t>It doesn't include all centers; Greece: Extrapolation based on data representing 97% of total; Italy: FFR; Romania: The value covers 94% of the public and private interventional cardiology centers in the country </a:t>
            </a:r>
            <a:r>
              <a:rPr lang="en-GB" sz="1000" i="1" dirty="0"/>
              <a:t> 2) </a:t>
            </a:r>
            <a:r>
              <a:rPr lang="en-GB" sz="1000" i="1" dirty="0" err="1"/>
              <a:t>Percutaneous</a:t>
            </a:r>
            <a:r>
              <a:rPr lang="en-GB" sz="1000" i="1" dirty="0"/>
              <a:t> coronary interventions (PCI) (per million people) are from the EAPCI White Book database, 2016 (except Germany: 2015; Slovenia, Turkey: 2017), data on file. Notes: Greece: </a:t>
            </a:r>
            <a:r>
              <a:rPr lang="en-US" sz="1000" i="1" dirty="0"/>
              <a:t>Extrapolation based on data representing 97% of total; Romania: Value covers 94% of the public and private interventional cardiology centers in the country.</a:t>
            </a:r>
            <a:endParaRPr lang="fr-FR" sz="1000" dirty="0"/>
          </a:p>
        </p:txBody>
      </p:sp>
      <p:pic>
        <p:nvPicPr>
          <p:cNvPr id="132098" name="Picture 2" descr="D:\Local Users\sandra_nabavi\Desktop\EAPCI\empilées\more-40001.png"/>
          <p:cNvPicPr>
            <a:picLocks noChangeAspect="1" noChangeArrowheads="1"/>
          </p:cNvPicPr>
          <p:nvPr/>
        </p:nvPicPr>
        <p:blipFill>
          <a:blip r:embed="rId2" cstate="print"/>
          <a:srcRect l="5756" t="4290" r="10105" b="68987"/>
          <a:stretch>
            <a:fillRect/>
          </a:stretch>
        </p:blipFill>
        <p:spPr bwMode="auto">
          <a:xfrm>
            <a:off x="1000100" y="1214428"/>
            <a:ext cx="6072230" cy="2729092"/>
          </a:xfrm>
          <a:prstGeom prst="rect">
            <a:avLst/>
          </a:prstGeom>
          <a:noFill/>
        </p:spPr>
      </p:pic>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4619" y="339502"/>
            <a:ext cx="7890719" cy="720082"/>
          </a:xfrm>
        </p:spPr>
        <p:txBody>
          <a:bodyPr/>
          <a:lstStyle/>
          <a:p>
            <a:r>
              <a:rPr lang="en-US" dirty="0"/>
              <a:t>Adjunctive intracoronary physiology measurements </a:t>
            </a:r>
          </a:p>
          <a:p>
            <a:r>
              <a:rPr lang="en-US" dirty="0"/>
              <a:t>versus total diagnostic procedures, </a:t>
            </a:r>
            <a:r>
              <a:rPr lang="en-GB" dirty="0"/>
              <a:t>2016 or latest year</a:t>
            </a:r>
            <a:r>
              <a:rPr lang="en-US" dirty="0"/>
              <a:t> </a:t>
            </a:r>
            <a:endParaRPr lang="fr-FR" dirty="0"/>
          </a:p>
          <a:p>
            <a:endParaRPr lang="en-GB" dirty="0"/>
          </a:p>
        </p:txBody>
      </p:sp>
      <p:sp>
        <p:nvSpPr>
          <p:cNvPr id="4" name="TextBox 3"/>
          <p:cNvSpPr txBox="1"/>
          <p:nvPr/>
        </p:nvSpPr>
        <p:spPr>
          <a:xfrm>
            <a:off x="571472" y="4357700"/>
            <a:ext cx="7786742" cy="400110"/>
          </a:xfrm>
          <a:prstGeom prst="rect">
            <a:avLst/>
          </a:prstGeom>
          <a:noFill/>
        </p:spPr>
        <p:txBody>
          <a:bodyPr wrap="square" rtlCol="0">
            <a:spAutoFit/>
          </a:bodyPr>
          <a:lstStyle/>
          <a:p>
            <a:endParaRPr lang="en-GB" sz="1000" i="1" dirty="0"/>
          </a:p>
          <a:p>
            <a:r>
              <a:rPr lang="en-GB" sz="1000" i="1" dirty="0"/>
              <a:t> </a:t>
            </a:r>
            <a:endParaRPr lang="en-GB" sz="1000" dirty="0"/>
          </a:p>
        </p:txBody>
      </p:sp>
      <p:sp>
        <p:nvSpPr>
          <p:cNvPr id="8" name="Rectangle 7"/>
          <p:cNvSpPr/>
          <p:nvPr/>
        </p:nvSpPr>
        <p:spPr>
          <a:xfrm>
            <a:off x="642910" y="3973949"/>
            <a:ext cx="7715304" cy="1169551"/>
          </a:xfrm>
          <a:prstGeom prst="rect">
            <a:avLst/>
          </a:prstGeom>
        </p:spPr>
        <p:txBody>
          <a:bodyPr wrap="square">
            <a:spAutoFit/>
          </a:bodyPr>
          <a:lstStyle/>
          <a:p>
            <a:r>
              <a:rPr lang="en-GB" sz="1000" i="1" dirty="0"/>
              <a:t>1) Adjunctive intracoronary physiology measurements (per million people). Source: EAPCI White Book database, 2016, data on file. Data unavailable: Belgium, Netherlands, Switzerland, Turkey. Notes: France: </a:t>
            </a:r>
            <a:r>
              <a:rPr lang="en-US" sz="1000" i="1" dirty="0"/>
              <a:t>It doesn't include all centers; Greece: Extrapolation based on data representing 97% of total; Italy: FFR; Romania: The value covers 94% of the public and private interventional cardiology centers in the country.</a:t>
            </a:r>
            <a:endParaRPr lang="fr-FR" sz="1000" dirty="0"/>
          </a:p>
          <a:p>
            <a:r>
              <a:rPr lang="en-US" sz="1000" i="1" dirty="0">
                <a:solidFill>
                  <a:prstClr val="black"/>
                </a:solidFill>
              </a:rPr>
              <a:t>2) </a:t>
            </a:r>
            <a:r>
              <a:rPr lang="en-GB" sz="1000" i="1" dirty="0">
                <a:solidFill>
                  <a:prstClr val="black"/>
                </a:solidFill>
              </a:rPr>
              <a:t>Diagnostic heart procedures (per million people). Source: the EAPCI White Book database, 2016 (except Germany: 2015; Turkey: 2017), data on file. </a:t>
            </a:r>
            <a:r>
              <a:rPr lang="en-US" sz="1000" i="1" dirty="0">
                <a:solidFill>
                  <a:prstClr val="black"/>
                </a:solidFill>
              </a:rPr>
              <a:t>Data unavailable</a:t>
            </a:r>
            <a:r>
              <a:rPr lang="en-GB" sz="1000" i="1" dirty="0">
                <a:solidFill>
                  <a:prstClr val="black"/>
                </a:solidFill>
              </a:rPr>
              <a:t>: Belgium, Netherlands. Notes:  Germany: Value includes only left heart catheterizations; Greece: Extrapolation based on data representing 97% of total; Romania: Value covers 94% of the public and private interventional cardiology </a:t>
            </a:r>
            <a:r>
              <a:rPr lang="en-GB" sz="1000" i="1" dirty="0" err="1">
                <a:solidFill>
                  <a:prstClr val="black"/>
                </a:solidFill>
              </a:rPr>
              <a:t>centers</a:t>
            </a:r>
            <a:r>
              <a:rPr lang="en-GB" sz="1000" i="1" dirty="0">
                <a:solidFill>
                  <a:prstClr val="black"/>
                </a:solidFill>
              </a:rPr>
              <a:t> in the country; Sweden: Value includes only coronary angiographies.</a:t>
            </a:r>
            <a:endParaRPr lang="fr-FR" dirty="0"/>
          </a:p>
        </p:txBody>
      </p:sp>
      <p:pic>
        <p:nvPicPr>
          <p:cNvPr id="3074" name="Picture 2" descr="D:\Local Users\sandra_nabavi\My Documents\sisi0001.png"/>
          <p:cNvPicPr>
            <a:picLocks noChangeAspect="1" noChangeArrowheads="1"/>
          </p:cNvPicPr>
          <p:nvPr/>
        </p:nvPicPr>
        <p:blipFill>
          <a:blip r:embed="rId2" cstate="print"/>
          <a:srcRect l="5210" t="4275" r="5925" b="69670"/>
          <a:stretch>
            <a:fillRect/>
          </a:stretch>
        </p:blipFill>
        <p:spPr bwMode="auto">
          <a:xfrm>
            <a:off x="1000100" y="1142990"/>
            <a:ext cx="6715172" cy="2786082"/>
          </a:xfrm>
          <a:prstGeom prst="rect">
            <a:avLst/>
          </a:prstGeom>
          <a:noFill/>
        </p:spPr>
      </p:pic>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6863234" cy="1296145"/>
          </a:xfrm>
        </p:spPr>
        <p:txBody>
          <a:bodyPr/>
          <a:lstStyle/>
          <a:p>
            <a:r>
              <a:rPr lang="fr-FR" dirty="0" err="1"/>
              <a:t>Definitions</a:t>
            </a:r>
            <a:endParaRPr lang="fr-FR" dirty="0"/>
          </a:p>
        </p:txBody>
      </p:sp>
    </p:spTree>
    <p:extLst>
      <p:ext uri="{BB962C8B-B14F-4D97-AF65-F5344CB8AC3E}">
        <p14:creationId xmlns:p14="http://schemas.microsoft.com/office/powerpoint/2010/main" val="636526680"/>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a:t>Definitions</a:t>
            </a:r>
          </a:p>
        </p:txBody>
      </p:sp>
      <p:sp>
        <p:nvSpPr>
          <p:cNvPr id="7" name="Content Placeholder 6"/>
          <p:cNvSpPr>
            <a:spLocks noGrp="1"/>
          </p:cNvSpPr>
          <p:nvPr>
            <p:ph sz="quarter" idx="11"/>
          </p:nvPr>
        </p:nvSpPr>
        <p:spPr/>
        <p:txBody>
          <a:bodyPr/>
          <a:lstStyle/>
          <a:p>
            <a:pPr algn="just">
              <a:buFont typeface="Arial" pitchFamily="34" charset="0"/>
              <a:buChar char="•"/>
            </a:pPr>
            <a:r>
              <a:rPr lang="en-GB" sz="1400" b="0" dirty="0"/>
              <a:t> </a:t>
            </a:r>
            <a:r>
              <a:rPr lang="en-GB" sz="1400" dirty="0"/>
              <a:t>Hospitals with </a:t>
            </a:r>
            <a:r>
              <a:rPr lang="en-GB" sz="1400" dirty="0" err="1"/>
              <a:t>cath</a:t>
            </a:r>
            <a:r>
              <a:rPr lang="en-GB" sz="1400" dirty="0"/>
              <a:t> labs:</a:t>
            </a:r>
            <a:r>
              <a:rPr lang="en-GB" sz="1400" b="0" dirty="0"/>
              <a:t>  hospitals, public or private, with one or more </a:t>
            </a:r>
            <a:r>
              <a:rPr lang="en-GB" sz="1400" b="0" dirty="0" err="1"/>
              <a:t>cath</a:t>
            </a:r>
            <a:r>
              <a:rPr lang="en-GB" sz="1400" b="0" dirty="0"/>
              <a:t> labs performing either diagnostic coronary angiographies or </a:t>
            </a:r>
            <a:r>
              <a:rPr lang="en-GB" sz="1400" b="0" dirty="0" err="1"/>
              <a:t>percutaneous</a:t>
            </a:r>
            <a:r>
              <a:rPr lang="en-GB" sz="1400" b="0" dirty="0"/>
              <a:t> coronary interventions (PCI), irrespective of whether the procedure occurs on an ambulatory basis or with overnight stay. If a hospital has more than one </a:t>
            </a:r>
            <a:r>
              <a:rPr lang="en-GB" sz="1400" b="0" dirty="0" err="1"/>
              <a:t>cath</a:t>
            </a:r>
            <a:r>
              <a:rPr lang="en-GB" sz="1400" b="0" dirty="0"/>
              <a:t> lab it is counted as one. </a:t>
            </a:r>
          </a:p>
          <a:p>
            <a:pPr algn="just"/>
            <a:endParaRPr lang="fr-FR" sz="1400" b="0" dirty="0"/>
          </a:p>
          <a:p>
            <a:pPr algn="just">
              <a:buFont typeface="Arial" pitchFamily="34" charset="0"/>
              <a:buChar char="•"/>
            </a:pPr>
            <a:r>
              <a:rPr lang="fr-FR" sz="1400" b="0" dirty="0"/>
              <a:t> </a:t>
            </a:r>
            <a:r>
              <a:rPr lang="en-GB" sz="1400" dirty="0"/>
              <a:t>Total </a:t>
            </a:r>
            <a:r>
              <a:rPr lang="en-GB" sz="1400" dirty="0" err="1"/>
              <a:t>cath</a:t>
            </a:r>
            <a:r>
              <a:rPr lang="en-GB" sz="1400" dirty="0"/>
              <a:t> labs (tables):</a:t>
            </a:r>
            <a:r>
              <a:rPr lang="en-GB" sz="1400" b="0" dirty="0"/>
              <a:t>  </a:t>
            </a:r>
            <a:r>
              <a:rPr lang="en-GB" sz="1400" b="0" dirty="0" err="1"/>
              <a:t>cath</a:t>
            </a:r>
            <a:r>
              <a:rPr lang="en-GB" sz="1400" b="0" dirty="0"/>
              <a:t> lab tables, public or private, performing either diagnostic coronary angiographies or </a:t>
            </a:r>
            <a:r>
              <a:rPr lang="en-GB" sz="1400" b="0" dirty="0" err="1"/>
              <a:t>percutaneous</a:t>
            </a:r>
            <a:r>
              <a:rPr lang="en-GB" sz="1400" b="0" dirty="0"/>
              <a:t> cardiovascular interventions (</a:t>
            </a:r>
            <a:r>
              <a:rPr lang="en-GB" sz="1400" b="0" dirty="0" err="1"/>
              <a:t>e.g</a:t>
            </a:r>
            <a:r>
              <a:rPr lang="en-GB" sz="1400" b="0" dirty="0"/>
              <a:t> PCI, TAVI). Please count the total number of lab tables, e.g. if a hospital has four </a:t>
            </a:r>
            <a:r>
              <a:rPr lang="en-GB" sz="1400" b="0" dirty="0" err="1"/>
              <a:t>cath</a:t>
            </a:r>
            <a:r>
              <a:rPr lang="en-GB" sz="1400" b="0" dirty="0"/>
              <a:t> lab tables the answer is four.   	</a:t>
            </a:r>
          </a:p>
          <a:p>
            <a:pPr algn="just"/>
            <a:endParaRPr lang="fr-FR" sz="1400" b="0" dirty="0"/>
          </a:p>
          <a:p>
            <a:pPr algn="just">
              <a:buFont typeface="Arial" pitchFamily="34" charset="0"/>
              <a:buChar char="•"/>
            </a:pPr>
            <a:r>
              <a:rPr lang="fr-FR" sz="1400" b="0" dirty="0"/>
              <a:t> </a:t>
            </a:r>
            <a:r>
              <a:rPr lang="en-GB" sz="1400" dirty="0"/>
              <a:t>Hospitals with </a:t>
            </a:r>
            <a:r>
              <a:rPr lang="en-GB" sz="1400" dirty="0" err="1"/>
              <a:t>cath</a:t>
            </a:r>
            <a:r>
              <a:rPr lang="en-GB" sz="1400" dirty="0"/>
              <a:t> labs on 24 hours/7 days service:  </a:t>
            </a:r>
            <a:r>
              <a:rPr lang="en-GB" sz="1400" b="0" dirty="0"/>
              <a:t>hospitals, public or private, with one or more </a:t>
            </a:r>
            <a:r>
              <a:rPr lang="en-GB" sz="1400" b="0" dirty="0" err="1"/>
              <a:t>cath</a:t>
            </a:r>
            <a:r>
              <a:rPr lang="en-GB" sz="1400" b="0" dirty="0"/>
              <a:t> labs performing urgent or primary </a:t>
            </a:r>
            <a:r>
              <a:rPr lang="en-GB" sz="1400" b="0" dirty="0" err="1"/>
              <a:t>percutaneous</a:t>
            </a:r>
            <a:r>
              <a:rPr lang="en-GB" sz="1400" b="0" dirty="0"/>
              <a:t> coronary interventions (</a:t>
            </a:r>
            <a:r>
              <a:rPr lang="en-GB" sz="1400" b="0" dirty="0" err="1"/>
              <a:t>pPCI</a:t>
            </a:r>
            <a:r>
              <a:rPr lang="en-GB" sz="1400" b="0" dirty="0"/>
              <a:t>) in patients with acute coronary syndromes (unstable angina, NSTEMI, STEMI) 24 hours a day, 7 days a week.</a:t>
            </a:r>
            <a:endParaRPr lang="fr-FR" sz="1400" b="0" dirty="0"/>
          </a:p>
          <a:p>
            <a:pPr algn="just"/>
            <a:endParaRPr lang="en-GB" sz="1400"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6863234" cy="1296145"/>
          </a:xfrm>
        </p:spPr>
        <p:txBody>
          <a:bodyPr/>
          <a:lstStyle/>
          <a:p>
            <a:r>
              <a:rPr lang="fr-FR" dirty="0" err="1"/>
              <a:t>Health</a:t>
            </a:r>
            <a:r>
              <a:rPr lang="fr-FR" dirty="0"/>
              <a:t> care </a:t>
            </a:r>
            <a:r>
              <a:rPr lang="fr-FR" dirty="0" err="1"/>
              <a:t>resources</a:t>
            </a:r>
            <a:r>
              <a:rPr lang="fr-FR" dirty="0"/>
              <a:t> </a:t>
            </a:r>
            <a:r>
              <a:rPr lang="fr-FR" dirty="0" err="1"/>
              <a:t>with</a:t>
            </a:r>
            <a:r>
              <a:rPr lang="fr-FR" dirty="0"/>
              <a:t> focus on </a:t>
            </a:r>
            <a:r>
              <a:rPr lang="fr-FR" dirty="0" err="1"/>
              <a:t>cardiology</a:t>
            </a:r>
            <a:endParaRPr lang="fr-FR" dirty="0"/>
          </a:p>
        </p:txBody>
      </p:sp>
    </p:spTree>
    <p:extLst>
      <p:ext uri="{BB962C8B-B14F-4D97-AF65-F5344CB8AC3E}">
        <p14:creationId xmlns:p14="http://schemas.microsoft.com/office/powerpoint/2010/main" val="636526680"/>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a:t>Definitions</a:t>
            </a:r>
          </a:p>
        </p:txBody>
      </p:sp>
      <p:sp>
        <p:nvSpPr>
          <p:cNvPr id="7" name="Content Placeholder 6"/>
          <p:cNvSpPr>
            <a:spLocks noGrp="1"/>
          </p:cNvSpPr>
          <p:nvPr>
            <p:ph sz="quarter" idx="11"/>
          </p:nvPr>
        </p:nvSpPr>
        <p:spPr/>
        <p:txBody>
          <a:bodyPr/>
          <a:lstStyle/>
          <a:p>
            <a:pPr algn="just">
              <a:buFont typeface="Arial" pitchFamily="34" charset="0"/>
              <a:buChar char="•"/>
            </a:pPr>
            <a:r>
              <a:rPr lang="en-GB" sz="1400" b="0" dirty="0"/>
              <a:t> </a:t>
            </a:r>
            <a:r>
              <a:rPr lang="en-GB" sz="1400" dirty="0"/>
              <a:t>Hospitals with </a:t>
            </a:r>
            <a:r>
              <a:rPr lang="en-GB" sz="1400" dirty="0" err="1"/>
              <a:t>cath</a:t>
            </a:r>
            <a:r>
              <a:rPr lang="en-GB" sz="1400" dirty="0"/>
              <a:t> labs and on-site cardiac surgery: </a:t>
            </a:r>
            <a:r>
              <a:rPr lang="en-GB" sz="1400" b="0" dirty="0"/>
              <a:t>total number of  hospitals, public or private, with one or more </a:t>
            </a:r>
            <a:r>
              <a:rPr lang="en-GB" sz="1400" b="0" dirty="0" err="1"/>
              <a:t>cath</a:t>
            </a:r>
            <a:r>
              <a:rPr lang="en-GB" sz="1400" b="0" dirty="0"/>
              <a:t> labs performing either diagnostic coronary angiography or </a:t>
            </a:r>
            <a:r>
              <a:rPr lang="en-GB" sz="1400" b="0" dirty="0" err="1"/>
              <a:t>percutaneous</a:t>
            </a:r>
            <a:r>
              <a:rPr lang="en-GB" sz="1400" b="0" dirty="0"/>
              <a:t> coronary intervention, with an  on-site cardiac surgery division. Please do not include  the hospitals with remote surgery backup. </a:t>
            </a:r>
          </a:p>
          <a:p>
            <a:pPr algn="just"/>
            <a:endParaRPr lang="fr-FR" sz="1400" b="0" dirty="0"/>
          </a:p>
          <a:p>
            <a:pPr algn="just">
              <a:buFont typeface="Arial" pitchFamily="34" charset="0"/>
              <a:buChar char="•"/>
            </a:pPr>
            <a:r>
              <a:rPr lang="en-GB" sz="1400" b="0" dirty="0"/>
              <a:t> </a:t>
            </a:r>
            <a:r>
              <a:rPr lang="en-GB" sz="1400" dirty="0"/>
              <a:t>Hospitals with </a:t>
            </a:r>
            <a:r>
              <a:rPr lang="en-GB" sz="1400" dirty="0" err="1"/>
              <a:t>cath</a:t>
            </a:r>
            <a:r>
              <a:rPr lang="en-GB" sz="1400" dirty="0"/>
              <a:t> labs performing structural heart disease interventions in the adult: </a:t>
            </a:r>
            <a:r>
              <a:rPr lang="en-GB" sz="1400" b="0" dirty="0"/>
              <a:t>total number of hospitals, public or private, with one or more </a:t>
            </a:r>
            <a:r>
              <a:rPr lang="en-GB" sz="1400" b="0" dirty="0" err="1"/>
              <a:t>cath</a:t>
            </a:r>
            <a:r>
              <a:rPr lang="en-GB" sz="1400" b="0" dirty="0"/>
              <a:t> labs performing </a:t>
            </a:r>
            <a:r>
              <a:rPr lang="en-GB" sz="1400" b="0" dirty="0" err="1"/>
              <a:t>percutaneous</a:t>
            </a:r>
            <a:r>
              <a:rPr lang="en-GB" sz="1400" b="0" dirty="0"/>
              <a:t> </a:t>
            </a:r>
            <a:r>
              <a:rPr lang="en-GB" sz="1400" b="0" dirty="0" err="1"/>
              <a:t>transcatheter</a:t>
            </a:r>
            <a:r>
              <a:rPr lang="en-GB" sz="1400" b="0" dirty="0"/>
              <a:t> aortic valve implantations (TAVI), mitral and/or tricuspid valve interventions, left </a:t>
            </a:r>
            <a:r>
              <a:rPr lang="en-GB" sz="1400" b="0" dirty="0" err="1"/>
              <a:t>atrial</a:t>
            </a:r>
            <a:r>
              <a:rPr lang="en-GB" sz="1400" b="0" dirty="0"/>
              <a:t> appendage (LAA) closures, patent foramen </a:t>
            </a:r>
            <a:r>
              <a:rPr lang="en-GB" sz="1400" b="0" dirty="0" err="1"/>
              <a:t>ovale</a:t>
            </a:r>
            <a:r>
              <a:rPr lang="en-GB" sz="1400" b="0" dirty="0"/>
              <a:t> (PFO) closures, </a:t>
            </a:r>
            <a:r>
              <a:rPr lang="en-GB" sz="1400" b="0" dirty="0" err="1"/>
              <a:t>atrial</a:t>
            </a:r>
            <a:r>
              <a:rPr lang="en-GB" sz="1400" b="0" dirty="0"/>
              <a:t> ventricular defects (AVD) closures  or </a:t>
            </a:r>
            <a:r>
              <a:rPr lang="en-GB" sz="1400" b="0" dirty="0" err="1"/>
              <a:t>septal</a:t>
            </a:r>
            <a:r>
              <a:rPr lang="en-GB" sz="1400" b="0" dirty="0"/>
              <a:t> ventricular defects (SVD) closures, with or without on-site cardiac surgery.</a:t>
            </a:r>
          </a:p>
          <a:p>
            <a:pPr algn="just">
              <a:buFont typeface="Arial" pitchFamily="34" charset="0"/>
              <a:buChar char="•"/>
            </a:pPr>
            <a:endParaRPr lang="fr-FR" sz="1400" b="0" dirty="0"/>
          </a:p>
          <a:p>
            <a:pPr algn="just">
              <a:buFont typeface="Arial" pitchFamily="34" charset="0"/>
              <a:buChar char="•"/>
            </a:pPr>
            <a:r>
              <a:rPr lang="en-GB" sz="1400" b="0" dirty="0"/>
              <a:t> </a:t>
            </a:r>
            <a:r>
              <a:rPr lang="en-GB" sz="1400" dirty="0"/>
              <a:t>Hospitals with </a:t>
            </a:r>
            <a:r>
              <a:rPr lang="en-GB" sz="1400" dirty="0" err="1"/>
              <a:t>cath</a:t>
            </a:r>
            <a:r>
              <a:rPr lang="en-GB" sz="1400" dirty="0"/>
              <a:t> labs performing TAVI:</a:t>
            </a:r>
            <a:r>
              <a:rPr lang="en-GB" sz="1400" b="0" dirty="0"/>
              <a:t> total number of hospitals, public or private, with one or more </a:t>
            </a:r>
            <a:r>
              <a:rPr lang="en-GB" sz="1400" b="0" dirty="0" err="1"/>
              <a:t>cath</a:t>
            </a:r>
            <a:r>
              <a:rPr lang="en-GB" sz="1400" b="0" dirty="0"/>
              <a:t> labs performing </a:t>
            </a:r>
            <a:r>
              <a:rPr lang="en-GB" sz="1400" b="0" dirty="0" err="1"/>
              <a:t>percutaneous</a:t>
            </a:r>
            <a:r>
              <a:rPr lang="en-GB" sz="1400" b="0" dirty="0"/>
              <a:t> </a:t>
            </a:r>
            <a:r>
              <a:rPr lang="en-GB" sz="1400" b="0" dirty="0" err="1"/>
              <a:t>transcatheter</a:t>
            </a:r>
            <a:r>
              <a:rPr lang="en-GB" sz="1400" b="0" dirty="0"/>
              <a:t> aortic valve implantation (TAVI), with or without on-site cardiac surgery. </a:t>
            </a:r>
            <a:endParaRPr lang="fr-FR" sz="1400" b="0" dirty="0"/>
          </a:p>
          <a:p>
            <a:pPr algn="just"/>
            <a:endParaRPr lang="en-GB" sz="1400" dirty="0"/>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a:t>Definitions</a:t>
            </a:r>
          </a:p>
        </p:txBody>
      </p:sp>
      <p:sp>
        <p:nvSpPr>
          <p:cNvPr id="7" name="Content Placeholder 6"/>
          <p:cNvSpPr>
            <a:spLocks noGrp="1"/>
          </p:cNvSpPr>
          <p:nvPr>
            <p:ph sz="quarter" idx="11"/>
          </p:nvPr>
        </p:nvSpPr>
        <p:spPr/>
        <p:txBody>
          <a:bodyPr/>
          <a:lstStyle/>
          <a:p>
            <a:pPr algn="just">
              <a:buFont typeface="Arial" pitchFamily="34" charset="0"/>
              <a:buChar char="•"/>
            </a:pPr>
            <a:r>
              <a:rPr lang="en-GB" sz="1400" b="0" dirty="0"/>
              <a:t> </a:t>
            </a:r>
            <a:r>
              <a:rPr lang="en-GB" sz="1400" dirty="0"/>
              <a:t>Interventional cardiologists: </a:t>
            </a:r>
            <a:r>
              <a:rPr lang="en-GB" sz="1400" b="0" dirty="0"/>
              <a:t>total number of cardiologists able to perform as first operator either diagnostic coronary angiographies and/or </a:t>
            </a:r>
            <a:r>
              <a:rPr lang="en-GB" sz="1400" b="0" dirty="0" err="1"/>
              <a:t>percutaneous</a:t>
            </a:r>
            <a:r>
              <a:rPr lang="en-GB" sz="1400" b="0" dirty="0"/>
              <a:t> interventions. </a:t>
            </a:r>
          </a:p>
          <a:p>
            <a:pPr algn="just"/>
            <a:endParaRPr lang="fr-FR" sz="1400" b="0" dirty="0"/>
          </a:p>
          <a:p>
            <a:pPr algn="just">
              <a:buFont typeface="Arial" pitchFamily="34" charset="0"/>
              <a:buChar char="•"/>
            </a:pPr>
            <a:r>
              <a:rPr lang="fr-FR" sz="1400" b="0" dirty="0"/>
              <a:t> </a:t>
            </a:r>
            <a:r>
              <a:rPr lang="en-GB" sz="1400" dirty="0"/>
              <a:t>Diagnostic heart procedures: </a:t>
            </a:r>
            <a:r>
              <a:rPr lang="en-GB" sz="1400" b="0" dirty="0"/>
              <a:t>total number of coronary angiographies and/or diagnostic (left and/or right ) heart catheterization.</a:t>
            </a:r>
          </a:p>
          <a:p>
            <a:pPr algn="just">
              <a:buFont typeface="Arial" pitchFamily="34" charset="0"/>
              <a:buChar char="•"/>
            </a:pPr>
            <a:endParaRPr lang="en-GB" sz="1400" b="0" dirty="0"/>
          </a:p>
          <a:p>
            <a:pPr algn="just">
              <a:buFont typeface="Arial" pitchFamily="34" charset="0"/>
              <a:buChar char="•"/>
            </a:pPr>
            <a:r>
              <a:rPr lang="en-GB" sz="1400" dirty="0"/>
              <a:t> </a:t>
            </a:r>
            <a:r>
              <a:rPr lang="en-GB" sz="1400" dirty="0" err="1"/>
              <a:t>Percutaneous</a:t>
            </a:r>
            <a:r>
              <a:rPr lang="en-GB" sz="1400" dirty="0"/>
              <a:t> coronary interventions (PCI):</a:t>
            </a:r>
            <a:r>
              <a:rPr lang="en-GB" sz="1400" b="0" dirty="0"/>
              <a:t> total number of coronary interventions including balloon angioplasties, with stent or scaffold implantation, including procedures that use coronary ablation techniques, etc. </a:t>
            </a:r>
            <a:endParaRPr lang="fr-FR" sz="1400" b="0" dirty="0"/>
          </a:p>
          <a:p>
            <a:pPr algn="just"/>
            <a:endParaRPr lang="en-GB" sz="1400" b="0" dirty="0"/>
          </a:p>
          <a:p>
            <a:pPr algn="just">
              <a:buFont typeface="Arial" pitchFamily="34" charset="0"/>
              <a:buChar char="•"/>
            </a:pPr>
            <a:r>
              <a:rPr lang="en-GB" sz="1400" dirty="0"/>
              <a:t> Primary </a:t>
            </a:r>
            <a:r>
              <a:rPr lang="en-GB" sz="1400" dirty="0" err="1"/>
              <a:t>percutaneous</a:t>
            </a:r>
            <a:r>
              <a:rPr lang="en-GB" sz="1400" dirty="0"/>
              <a:t> coronary interventions (</a:t>
            </a:r>
            <a:r>
              <a:rPr lang="en-GB" sz="1400" dirty="0" err="1"/>
              <a:t>pPCI</a:t>
            </a:r>
            <a:r>
              <a:rPr lang="en-GB" sz="1400" dirty="0"/>
              <a:t>): </a:t>
            </a:r>
            <a:r>
              <a:rPr lang="en-GB" sz="1400" b="0" dirty="0"/>
              <a:t>total number of coronary interventions performed as first reperfusion therapy in patients with ST elevation myocardial infarction (STEMI). </a:t>
            </a:r>
            <a:endParaRPr lang="fr-FR" sz="1400" b="0" dirty="0"/>
          </a:p>
          <a:p>
            <a:pPr>
              <a:buFont typeface="Arial" pitchFamily="34" charset="0"/>
              <a:buChar char="•"/>
            </a:pPr>
            <a:endParaRPr lang="en-GB" sz="1400" b="0" dirty="0"/>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BE" dirty="0" err="1"/>
              <a:t>Definitions</a:t>
            </a:r>
            <a:endParaRPr lang="fr-FR" dirty="0"/>
          </a:p>
        </p:txBody>
      </p:sp>
      <p:sp>
        <p:nvSpPr>
          <p:cNvPr id="3" name="Content Placeholder 2"/>
          <p:cNvSpPr>
            <a:spLocks noGrp="1"/>
          </p:cNvSpPr>
          <p:nvPr>
            <p:ph sz="quarter" idx="11"/>
          </p:nvPr>
        </p:nvSpPr>
        <p:spPr>
          <a:xfrm>
            <a:off x="428596" y="785800"/>
            <a:ext cx="7572428" cy="3097213"/>
          </a:xfrm>
        </p:spPr>
        <p:txBody>
          <a:bodyPr/>
          <a:lstStyle/>
          <a:p>
            <a:pPr algn="just">
              <a:buFont typeface="Arial" pitchFamily="34" charset="0"/>
              <a:buChar char="•"/>
            </a:pPr>
            <a:r>
              <a:rPr lang="fr-FR" dirty="0"/>
              <a:t> </a:t>
            </a:r>
            <a:r>
              <a:rPr lang="en-GB" sz="1400" dirty="0" err="1"/>
              <a:t>Percutaneous</a:t>
            </a:r>
            <a:r>
              <a:rPr lang="en-GB" sz="1400" dirty="0"/>
              <a:t> coronary interventions (PCI) in coronary with chronic total occlusions (CTO): </a:t>
            </a:r>
            <a:r>
              <a:rPr lang="en-GB" sz="1400" b="0" dirty="0"/>
              <a:t>total number of coronary interventions performed in coronary artery chronically occluded (for more than 3 months either </a:t>
            </a:r>
            <a:r>
              <a:rPr lang="en-GB" sz="1400" b="0" dirty="0" err="1"/>
              <a:t>angiographically</a:t>
            </a:r>
            <a:r>
              <a:rPr lang="en-GB" sz="1400" b="0" dirty="0"/>
              <a:t> documented or clinically suspected) both with </a:t>
            </a:r>
            <a:r>
              <a:rPr lang="en-GB" sz="1400" b="0" dirty="0" err="1"/>
              <a:t>antegrade</a:t>
            </a:r>
            <a:r>
              <a:rPr lang="en-GB" sz="1400" b="0" dirty="0"/>
              <a:t> or retrograde approach.</a:t>
            </a:r>
          </a:p>
          <a:p>
            <a:pPr algn="just">
              <a:buFont typeface="Arial" pitchFamily="34" charset="0"/>
              <a:buChar char="•"/>
            </a:pPr>
            <a:endParaRPr lang="en-GB" sz="1400" b="0" dirty="0"/>
          </a:p>
          <a:p>
            <a:pPr algn="just">
              <a:buFont typeface="Arial" pitchFamily="34" charset="0"/>
              <a:buChar char="•"/>
            </a:pPr>
            <a:r>
              <a:rPr lang="en-GB" sz="1400" dirty="0"/>
              <a:t> </a:t>
            </a:r>
            <a:r>
              <a:rPr lang="en-GB" sz="1400" dirty="0" err="1"/>
              <a:t>Percutaneous</a:t>
            </a:r>
            <a:r>
              <a:rPr lang="en-GB" sz="1400" dirty="0"/>
              <a:t> coronary interventions (PCI) in left main (LM) coronary artery: </a:t>
            </a:r>
            <a:r>
              <a:rPr lang="en-GB" sz="1400" b="0" dirty="0"/>
              <a:t>total number of coronary interventions performed in “unprotected” LM.</a:t>
            </a:r>
          </a:p>
          <a:p>
            <a:pPr algn="just">
              <a:buFont typeface="Arial" pitchFamily="34" charset="0"/>
              <a:buChar char="•"/>
            </a:pPr>
            <a:endParaRPr lang="en-GB" sz="1400" b="0" dirty="0"/>
          </a:p>
          <a:p>
            <a:pPr algn="just">
              <a:buFont typeface="Arial" pitchFamily="34" charset="0"/>
              <a:buChar char="•"/>
            </a:pPr>
            <a:r>
              <a:rPr lang="en-GB" sz="1400" dirty="0"/>
              <a:t> </a:t>
            </a:r>
            <a:r>
              <a:rPr lang="en-GB" sz="1400" dirty="0" err="1"/>
              <a:t>Percutaneous</a:t>
            </a:r>
            <a:r>
              <a:rPr lang="en-GB" sz="1400" dirty="0"/>
              <a:t> coronary interventions (PCI) for in-stent </a:t>
            </a:r>
            <a:r>
              <a:rPr lang="en-GB" sz="1400" dirty="0" err="1"/>
              <a:t>restenosis</a:t>
            </a:r>
            <a:r>
              <a:rPr lang="en-GB" sz="1400" dirty="0"/>
              <a:t>: </a:t>
            </a:r>
            <a:r>
              <a:rPr lang="en-GB" sz="1400" b="0" dirty="0"/>
              <a:t>total number of any coronary interventions in previously </a:t>
            </a:r>
            <a:r>
              <a:rPr lang="en-GB" sz="1400" b="0" dirty="0" err="1"/>
              <a:t>stented</a:t>
            </a:r>
            <a:r>
              <a:rPr lang="en-GB" sz="1400" b="0" dirty="0"/>
              <a:t> coronary segments.</a:t>
            </a:r>
            <a:endParaRPr lang="fr-FR" sz="1400" b="0" dirty="0"/>
          </a:p>
          <a:p>
            <a:pPr algn="just">
              <a:buFont typeface="Arial" pitchFamily="34" charset="0"/>
              <a:buChar char="•"/>
            </a:pPr>
            <a:endParaRPr lang="fr-BE" sz="1400" b="0" dirty="0"/>
          </a:p>
          <a:p>
            <a:pPr algn="just">
              <a:buFont typeface="Arial" pitchFamily="34" charset="0"/>
              <a:buChar char="•"/>
            </a:pPr>
            <a:r>
              <a:rPr lang="en-GB" sz="1400" dirty="0"/>
              <a:t> </a:t>
            </a:r>
            <a:r>
              <a:rPr lang="en-GB" sz="1400" dirty="0" err="1"/>
              <a:t>Percutaneous</a:t>
            </a:r>
            <a:r>
              <a:rPr lang="en-GB" sz="1400" dirty="0"/>
              <a:t> coronary interventions (PCI) without stent:</a:t>
            </a:r>
            <a:r>
              <a:rPr lang="en-GB" sz="1400" b="0" dirty="0"/>
              <a:t> total number of coronary interventions without final stent and/or scaffold implantation.</a:t>
            </a:r>
            <a:endParaRPr lang="en-GB" sz="1400" dirty="0"/>
          </a:p>
          <a:p>
            <a:pPr algn="just"/>
            <a:endParaRPr lang="en-GB" sz="1400" b="0" dirty="0"/>
          </a:p>
          <a:p>
            <a:pPr algn="just">
              <a:buFont typeface="Arial" pitchFamily="34" charset="0"/>
              <a:buChar char="•"/>
            </a:pPr>
            <a:r>
              <a:rPr lang="en-GB" sz="1400" dirty="0"/>
              <a:t> </a:t>
            </a:r>
            <a:r>
              <a:rPr lang="en-GB" sz="1400" dirty="0" err="1"/>
              <a:t>Percutaneous</a:t>
            </a:r>
            <a:r>
              <a:rPr lang="en-GB" sz="1400" dirty="0"/>
              <a:t> coronary interventions (PCI) with drug-eluting balloons: </a:t>
            </a:r>
            <a:r>
              <a:rPr lang="en-GB" sz="1400" b="0" dirty="0"/>
              <a:t>total number of coronary interventions performed with the use of any kind of drug-eluting balloon.</a:t>
            </a:r>
            <a:endParaRPr lang="fr-FR" sz="1400" b="0" dirty="0"/>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BE" dirty="0" err="1"/>
              <a:t>Definitions</a:t>
            </a:r>
            <a:endParaRPr lang="fr-FR" dirty="0"/>
          </a:p>
        </p:txBody>
      </p:sp>
      <p:sp>
        <p:nvSpPr>
          <p:cNvPr id="3" name="Content Placeholder 2"/>
          <p:cNvSpPr>
            <a:spLocks noGrp="1"/>
          </p:cNvSpPr>
          <p:nvPr>
            <p:ph sz="quarter" idx="11"/>
          </p:nvPr>
        </p:nvSpPr>
        <p:spPr>
          <a:xfrm>
            <a:off x="357158" y="1071552"/>
            <a:ext cx="7776542" cy="3097213"/>
          </a:xfrm>
        </p:spPr>
        <p:txBody>
          <a:bodyPr/>
          <a:lstStyle/>
          <a:p>
            <a:pPr algn="just">
              <a:buFont typeface="Arial" pitchFamily="34" charset="0"/>
              <a:buChar char="•"/>
            </a:pPr>
            <a:r>
              <a:rPr lang="fr-FR" dirty="0"/>
              <a:t> </a:t>
            </a:r>
            <a:r>
              <a:rPr lang="en-GB" sz="1400" dirty="0"/>
              <a:t>Coronary stents:</a:t>
            </a:r>
            <a:r>
              <a:rPr lang="en-GB" sz="1400" b="0" dirty="0"/>
              <a:t> total number of coronary metallic stents implanted.</a:t>
            </a:r>
            <a:r>
              <a:rPr lang="fr-FR" sz="1400" b="0" dirty="0"/>
              <a:t> </a:t>
            </a:r>
          </a:p>
          <a:p>
            <a:pPr algn="just">
              <a:buFont typeface="Arial" pitchFamily="34" charset="0"/>
              <a:buChar char="•"/>
            </a:pPr>
            <a:endParaRPr lang="fr-BE" sz="1400" b="0" dirty="0"/>
          </a:p>
          <a:p>
            <a:pPr algn="just">
              <a:buFont typeface="Arial" pitchFamily="34" charset="0"/>
              <a:buChar char="•"/>
            </a:pPr>
            <a:r>
              <a:rPr lang="en-GB" sz="1400" dirty="0"/>
              <a:t> Coronary drug-eluting stents</a:t>
            </a:r>
            <a:r>
              <a:rPr lang="en-GB" sz="1400" b="0" dirty="0"/>
              <a:t>: total number of coronary metallic drug-eluting stents implanted.</a:t>
            </a:r>
          </a:p>
          <a:p>
            <a:pPr algn="just">
              <a:buFont typeface="Arial" pitchFamily="34" charset="0"/>
              <a:buChar char="•"/>
            </a:pPr>
            <a:endParaRPr lang="en-GB" sz="1400" b="0" dirty="0"/>
          </a:p>
          <a:p>
            <a:pPr algn="just">
              <a:buFont typeface="Arial" pitchFamily="34" charset="0"/>
              <a:buChar char="•"/>
            </a:pPr>
            <a:r>
              <a:rPr lang="en-GB" sz="1400" b="0" dirty="0"/>
              <a:t> </a:t>
            </a:r>
            <a:r>
              <a:rPr lang="en-GB" sz="1400" dirty="0"/>
              <a:t>Coronary bio-</a:t>
            </a:r>
            <a:r>
              <a:rPr lang="en-GB" sz="1400" dirty="0" err="1"/>
              <a:t>resorbable</a:t>
            </a:r>
            <a:r>
              <a:rPr lang="en-GB" sz="1400" dirty="0"/>
              <a:t> vascular scaffolds: </a:t>
            </a:r>
            <a:r>
              <a:rPr lang="en-GB" sz="1400" b="0" dirty="0"/>
              <a:t>total number of coronary bio-</a:t>
            </a:r>
            <a:r>
              <a:rPr lang="en-GB" sz="1400" b="0" dirty="0" err="1"/>
              <a:t>resorbable</a:t>
            </a:r>
            <a:r>
              <a:rPr lang="en-GB" sz="1400" b="0" dirty="0"/>
              <a:t> vascular scaffolds (polymeric or metallic) implanted.</a:t>
            </a:r>
            <a:endParaRPr lang="fr-FR" sz="1400" b="0" dirty="0"/>
          </a:p>
          <a:p>
            <a:pPr algn="just">
              <a:buFont typeface="Arial" pitchFamily="34" charset="0"/>
              <a:buChar char="•"/>
            </a:pPr>
            <a:endParaRPr lang="fr-BE" sz="1400" b="0" dirty="0"/>
          </a:p>
          <a:p>
            <a:pPr algn="just">
              <a:buFont typeface="Arial" pitchFamily="34" charset="0"/>
              <a:buChar char="•"/>
            </a:pPr>
            <a:r>
              <a:rPr lang="en-GB" sz="1400" dirty="0"/>
              <a:t> Adjunctive intracoronary imaging techniques : </a:t>
            </a:r>
            <a:r>
              <a:rPr lang="en-GB" sz="1400" b="0" dirty="0"/>
              <a:t>total number of overall coronary procedures (coronary angiography and PCI) performed with either intravascular ultrasound (IVUS), optical coherence tomography (OCT or OFDI), near infrared spectroscopy (NIRS), etc.</a:t>
            </a:r>
          </a:p>
          <a:p>
            <a:pPr algn="just">
              <a:buFont typeface="Arial" pitchFamily="34" charset="0"/>
              <a:buChar char="•"/>
            </a:pPr>
            <a:endParaRPr lang="en-GB" sz="1400" b="0" dirty="0"/>
          </a:p>
          <a:p>
            <a:pPr algn="just">
              <a:buFont typeface="Arial" pitchFamily="34" charset="0"/>
              <a:buChar char="•"/>
            </a:pPr>
            <a:r>
              <a:rPr lang="en-GB" sz="1400" dirty="0"/>
              <a:t> </a:t>
            </a:r>
            <a:r>
              <a:rPr lang="en-GB" sz="1400" dirty="0" err="1"/>
              <a:t>Percutaneous</a:t>
            </a:r>
            <a:r>
              <a:rPr lang="en-GB" sz="1400" dirty="0"/>
              <a:t> coronary interventions (PCI) performed with adjunctive intracoronary imaging techniques:</a:t>
            </a:r>
            <a:r>
              <a:rPr lang="en-GB" sz="1400" b="0" dirty="0"/>
              <a:t> total number of PCI performed with either intravascular ultrasound (IVUS), optical coherence tomography (OCT or OFDI), near infrared spectroscopy (NIRS), etc.</a:t>
            </a:r>
          </a:p>
        </p:txBody>
      </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BE" dirty="0" err="1"/>
              <a:t>Definitions</a:t>
            </a:r>
            <a:endParaRPr lang="fr-FR" dirty="0"/>
          </a:p>
        </p:txBody>
      </p:sp>
      <p:sp>
        <p:nvSpPr>
          <p:cNvPr id="3" name="Content Placeholder 2"/>
          <p:cNvSpPr>
            <a:spLocks noGrp="1"/>
          </p:cNvSpPr>
          <p:nvPr>
            <p:ph sz="quarter" idx="11"/>
          </p:nvPr>
        </p:nvSpPr>
        <p:spPr/>
        <p:txBody>
          <a:bodyPr/>
          <a:lstStyle/>
          <a:p>
            <a:pPr algn="just">
              <a:buFont typeface="Arial" pitchFamily="34" charset="0"/>
              <a:buChar char="•"/>
            </a:pPr>
            <a:r>
              <a:rPr lang="fr-FR" sz="1400" dirty="0"/>
              <a:t> </a:t>
            </a:r>
            <a:r>
              <a:rPr lang="en-GB" sz="1400" dirty="0"/>
              <a:t>Adjunctive intracoronary physiology measurements: </a:t>
            </a:r>
            <a:r>
              <a:rPr lang="en-GB" sz="1400" b="0" dirty="0"/>
              <a:t>total number of overall coronary procedures (coronary angiography and PCI) performed with either coronary flow reserve (CFR), fractional flow reserve (FFR), instantaneous wave free ratio (</a:t>
            </a:r>
            <a:r>
              <a:rPr lang="en-GB" sz="1400" b="0" dirty="0" err="1"/>
              <a:t>iFR</a:t>
            </a:r>
            <a:r>
              <a:rPr lang="en-GB" sz="1400" b="0" dirty="0"/>
              <a:t>), etc</a:t>
            </a:r>
          </a:p>
          <a:p>
            <a:pPr algn="just">
              <a:buFont typeface="Arial" pitchFamily="34" charset="0"/>
              <a:buChar char="•"/>
            </a:pPr>
            <a:endParaRPr lang="en-GB" sz="1400" b="0" dirty="0"/>
          </a:p>
          <a:p>
            <a:pPr algn="just">
              <a:buFont typeface="Arial" pitchFamily="34" charset="0"/>
              <a:buChar char="•"/>
            </a:pPr>
            <a:r>
              <a:rPr lang="en-GB" sz="1400" dirty="0"/>
              <a:t> </a:t>
            </a:r>
            <a:r>
              <a:rPr lang="en-GB" sz="1400" dirty="0" err="1"/>
              <a:t>Percutaneous</a:t>
            </a:r>
            <a:r>
              <a:rPr lang="en-GB" sz="1400" dirty="0"/>
              <a:t> coronary interventions (PCI) performed with adjunctive intracoronary physiology measurements: </a:t>
            </a:r>
            <a:r>
              <a:rPr lang="en-GB" sz="1400" b="0" dirty="0"/>
              <a:t>total number of PCI performed with either coronary flow reserve (CFR), fractional flow reserve (FFR), instantaneous wave free ration (</a:t>
            </a:r>
            <a:r>
              <a:rPr lang="en-GB" sz="1400" b="0" dirty="0" err="1"/>
              <a:t>iFR</a:t>
            </a:r>
            <a:r>
              <a:rPr lang="en-GB" sz="1400" b="0" dirty="0"/>
              <a:t>), etc.</a:t>
            </a:r>
          </a:p>
          <a:p>
            <a:pPr algn="just">
              <a:buFont typeface="Arial" pitchFamily="34" charset="0"/>
              <a:buChar char="•"/>
            </a:pPr>
            <a:endParaRPr lang="en-GB" sz="1400" b="0" dirty="0"/>
          </a:p>
          <a:p>
            <a:pPr algn="just">
              <a:buFont typeface="Arial" pitchFamily="34" charset="0"/>
              <a:buChar char="•"/>
            </a:pPr>
            <a:r>
              <a:rPr lang="en-GB" sz="1400" dirty="0"/>
              <a:t> </a:t>
            </a:r>
            <a:r>
              <a:rPr lang="en-GB" sz="1400" dirty="0" err="1"/>
              <a:t>Percutaneous</a:t>
            </a:r>
            <a:r>
              <a:rPr lang="en-GB" sz="1400" dirty="0"/>
              <a:t> coronary interventions (PCI) with rotational or orbital </a:t>
            </a:r>
            <a:r>
              <a:rPr lang="en-GB" sz="1400" dirty="0" err="1"/>
              <a:t>atherectomy</a:t>
            </a:r>
            <a:r>
              <a:rPr lang="en-GB" sz="1400" dirty="0"/>
              <a:t>:</a:t>
            </a:r>
            <a:r>
              <a:rPr lang="en-GB" sz="1400" b="0" dirty="0"/>
              <a:t> total number of PCI performed with adjunctive rotational or orbital </a:t>
            </a:r>
            <a:r>
              <a:rPr lang="en-GB" sz="1400" b="0" dirty="0" err="1"/>
              <a:t>atherectomy</a:t>
            </a:r>
            <a:r>
              <a:rPr lang="en-GB" sz="1400" b="0" dirty="0"/>
              <a:t>.</a:t>
            </a:r>
          </a:p>
          <a:p>
            <a:pPr algn="just">
              <a:buFont typeface="Arial" pitchFamily="34" charset="0"/>
              <a:buChar char="•"/>
            </a:pPr>
            <a:endParaRPr lang="en-GB" sz="1400" b="0" dirty="0"/>
          </a:p>
          <a:p>
            <a:pPr algn="just">
              <a:buFont typeface="Arial" pitchFamily="34" charset="0"/>
              <a:buChar char="•"/>
            </a:pPr>
            <a:r>
              <a:rPr lang="en-GB" sz="1400" dirty="0"/>
              <a:t> Use of hemodynamic support devices: </a:t>
            </a:r>
            <a:r>
              <a:rPr lang="en-GB" sz="1400" b="0" dirty="0"/>
              <a:t>total number of coronary angiographies or PCI performed in the </a:t>
            </a:r>
            <a:r>
              <a:rPr lang="en-GB" sz="1400" b="0" dirty="0" err="1"/>
              <a:t>cath</a:t>
            </a:r>
            <a:r>
              <a:rPr lang="en-GB" sz="1400" b="0" dirty="0"/>
              <a:t> lab with hemodynamic support devices like intra-aortic balloon pump (IABP), </a:t>
            </a:r>
            <a:r>
              <a:rPr lang="en-GB" sz="1400" b="0" dirty="0" err="1"/>
              <a:t>Impella</a:t>
            </a:r>
            <a:r>
              <a:rPr lang="en-GB" sz="1400" b="0" dirty="0"/>
              <a:t>, etc. </a:t>
            </a:r>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BE" dirty="0" err="1"/>
              <a:t>Definitions</a:t>
            </a:r>
            <a:endParaRPr lang="fr-FR" dirty="0"/>
          </a:p>
        </p:txBody>
      </p:sp>
      <p:sp>
        <p:nvSpPr>
          <p:cNvPr id="3" name="Content Placeholder 2"/>
          <p:cNvSpPr>
            <a:spLocks noGrp="1"/>
          </p:cNvSpPr>
          <p:nvPr>
            <p:ph sz="quarter" idx="11"/>
          </p:nvPr>
        </p:nvSpPr>
        <p:spPr/>
        <p:txBody>
          <a:bodyPr/>
          <a:lstStyle/>
          <a:p>
            <a:pPr algn="just">
              <a:buFont typeface="Arial" pitchFamily="34" charset="0"/>
              <a:buChar char="•"/>
            </a:pPr>
            <a:r>
              <a:rPr lang="fr-FR" sz="1400" dirty="0"/>
              <a:t> </a:t>
            </a:r>
            <a:r>
              <a:rPr lang="en-GB" sz="1400" dirty="0"/>
              <a:t>Alcohol septum ablations: </a:t>
            </a:r>
            <a:r>
              <a:rPr lang="en-GB" sz="1400" b="0" dirty="0"/>
              <a:t>total number of </a:t>
            </a:r>
            <a:r>
              <a:rPr lang="en-GB" sz="1400" b="0" dirty="0" err="1"/>
              <a:t>percutaneous</a:t>
            </a:r>
            <a:r>
              <a:rPr lang="en-GB" sz="1400" b="0" dirty="0"/>
              <a:t> alcohol myocardial septum ablation performed in adult patients with left ventricular hypertrophy.</a:t>
            </a:r>
          </a:p>
          <a:p>
            <a:pPr algn="just">
              <a:buFont typeface="Arial" pitchFamily="34" charset="0"/>
              <a:buChar char="•"/>
            </a:pPr>
            <a:endParaRPr lang="en-GB" sz="1400" b="0" dirty="0"/>
          </a:p>
          <a:p>
            <a:pPr algn="just">
              <a:buFont typeface="Arial" pitchFamily="34" charset="0"/>
              <a:buChar char="•"/>
            </a:pPr>
            <a:r>
              <a:rPr lang="en-GB" sz="1400" dirty="0"/>
              <a:t> Mitral balloon </a:t>
            </a:r>
            <a:r>
              <a:rPr lang="en-GB" sz="1400" dirty="0" err="1"/>
              <a:t>valvuloplasties</a:t>
            </a:r>
            <a:r>
              <a:rPr lang="en-GB" sz="1400" dirty="0"/>
              <a:t>: </a:t>
            </a:r>
            <a:r>
              <a:rPr lang="en-GB" sz="1400" b="0" dirty="0"/>
              <a:t>total number of </a:t>
            </a:r>
            <a:r>
              <a:rPr lang="en-GB" sz="1400" b="0" dirty="0" err="1"/>
              <a:t>percutaneous</a:t>
            </a:r>
            <a:r>
              <a:rPr lang="en-GB" sz="1400" b="0" dirty="0"/>
              <a:t> mitral valve balloon dilatation performed in adult patients with mitral </a:t>
            </a:r>
            <a:r>
              <a:rPr lang="en-GB" sz="1400" b="0" dirty="0" err="1"/>
              <a:t>stenosis</a:t>
            </a:r>
            <a:r>
              <a:rPr lang="en-GB" sz="1400" b="0" dirty="0"/>
              <a:t>. </a:t>
            </a:r>
          </a:p>
          <a:p>
            <a:pPr algn="just">
              <a:buFont typeface="Arial" pitchFamily="34" charset="0"/>
              <a:buChar char="•"/>
            </a:pPr>
            <a:endParaRPr lang="en-GB" sz="1400" b="0" dirty="0"/>
          </a:p>
          <a:p>
            <a:pPr algn="just">
              <a:buFont typeface="Arial" pitchFamily="34" charset="0"/>
              <a:buChar char="•"/>
            </a:pPr>
            <a:r>
              <a:rPr lang="en-GB" sz="1400" b="0" dirty="0"/>
              <a:t> </a:t>
            </a:r>
            <a:r>
              <a:rPr lang="en-GB" sz="1400" dirty="0"/>
              <a:t>Mitral valve </a:t>
            </a:r>
            <a:r>
              <a:rPr lang="en-GB" sz="1400" dirty="0" err="1"/>
              <a:t>percutaneous</a:t>
            </a:r>
            <a:r>
              <a:rPr lang="en-GB" sz="1400" dirty="0"/>
              <a:t> repairs: </a:t>
            </a:r>
            <a:r>
              <a:rPr lang="en-GB" sz="1400" b="0" dirty="0"/>
              <a:t>total number of </a:t>
            </a:r>
            <a:r>
              <a:rPr lang="en-GB" sz="1400" b="0" dirty="0" err="1"/>
              <a:t>percutaneous</a:t>
            </a:r>
            <a:r>
              <a:rPr lang="en-GB" sz="1400" b="0" dirty="0"/>
              <a:t> mitral valve repair procedures in adult patients with mitral regurgitation (e.g. </a:t>
            </a:r>
            <a:r>
              <a:rPr lang="en-GB" sz="1400" b="0" dirty="0" err="1"/>
              <a:t>mitraclip</a:t>
            </a:r>
            <a:r>
              <a:rPr lang="en-GB" sz="1400" b="0" dirty="0"/>
              <a:t>, valve in prosthesis/ring, etc.)</a:t>
            </a:r>
          </a:p>
          <a:p>
            <a:pPr algn="just">
              <a:buFont typeface="Arial" pitchFamily="34" charset="0"/>
              <a:buChar char="•"/>
            </a:pPr>
            <a:endParaRPr lang="en-GB" sz="1400" b="0" dirty="0"/>
          </a:p>
          <a:p>
            <a:pPr algn="just">
              <a:buFont typeface="Arial" pitchFamily="34" charset="0"/>
              <a:buChar char="•"/>
            </a:pPr>
            <a:r>
              <a:rPr lang="en-GB" sz="1400" dirty="0"/>
              <a:t> Aortic balloon </a:t>
            </a:r>
            <a:r>
              <a:rPr lang="en-GB" sz="1400" dirty="0" err="1"/>
              <a:t>valvuloplasties</a:t>
            </a:r>
            <a:r>
              <a:rPr lang="en-GB" sz="1400" dirty="0"/>
              <a:t>:</a:t>
            </a:r>
            <a:r>
              <a:rPr lang="en-GB" sz="1400" b="0" dirty="0"/>
              <a:t> total number of </a:t>
            </a:r>
            <a:r>
              <a:rPr lang="en-GB" sz="1400" b="0" dirty="0" err="1"/>
              <a:t>percutaneous</a:t>
            </a:r>
            <a:r>
              <a:rPr lang="en-GB" sz="1400" b="0" dirty="0"/>
              <a:t> aortic valve balloon dilatation performed in adult patients. 	</a:t>
            </a:r>
          </a:p>
          <a:p>
            <a:pPr algn="just">
              <a:buFont typeface="Arial" pitchFamily="34" charset="0"/>
              <a:buChar char="•"/>
            </a:pPr>
            <a:endParaRPr lang="en-GB" sz="1400" b="0" dirty="0"/>
          </a:p>
          <a:p>
            <a:pPr algn="just">
              <a:buFont typeface="Arial" pitchFamily="34" charset="0"/>
              <a:buChar char="•"/>
            </a:pPr>
            <a:r>
              <a:rPr lang="en-GB" sz="1400" dirty="0"/>
              <a:t> </a:t>
            </a:r>
            <a:r>
              <a:rPr lang="en-GB" sz="1400" dirty="0" err="1"/>
              <a:t>Transcatheter</a:t>
            </a:r>
            <a:r>
              <a:rPr lang="en-GB" sz="1400" dirty="0"/>
              <a:t> aortic valve implantations (</a:t>
            </a:r>
            <a:r>
              <a:rPr lang="en-GB" sz="1400" dirty="0" err="1"/>
              <a:t>transvascular</a:t>
            </a:r>
            <a:r>
              <a:rPr lang="en-GB" sz="1400" dirty="0"/>
              <a:t> and </a:t>
            </a:r>
            <a:r>
              <a:rPr lang="en-GB" sz="1400" dirty="0" err="1"/>
              <a:t>transapical</a:t>
            </a:r>
            <a:r>
              <a:rPr lang="en-GB" sz="1400" dirty="0"/>
              <a:t>):</a:t>
            </a:r>
            <a:r>
              <a:rPr lang="en-GB" sz="1400" b="0" dirty="0"/>
              <a:t> total number of </a:t>
            </a:r>
            <a:r>
              <a:rPr lang="en-GB" sz="1400" b="0" dirty="0" err="1"/>
              <a:t>transvascular</a:t>
            </a:r>
            <a:r>
              <a:rPr lang="en-GB" sz="1400" b="0" dirty="0"/>
              <a:t> and </a:t>
            </a:r>
            <a:r>
              <a:rPr lang="en-GB" sz="1400" b="0" dirty="0" err="1"/>
              <a:t>transapical</a:t>
            </a:r>
            <a:r>
              <a:rPr lang="en-GB" sz="1400" b="0" dirty="0"/>
              <a:t> TAVI  performed in adult patients</a:t>
            </a:r>
          </a:p>
        </p:txBody>
      </p:sp>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BE" dirty="0" err="1"/>
              <a:t>Definitions</a:t>
            </a:r>
            <a:endParaRPr lang="fr-FR" dirty="0"/>
          </a:p>
        </p:txBody>
      </p:sp>
      <p:sp>
        <p:nvSpPr>
          <p:cNvPr id="3" name="Content Placeholder 2"/>
          <p:cNvSpPr>
            <a:spLocks noGrp="1"/>
          </p:cNvSpPr>
          <p:nvPr>
            <p:ph sz="quarter" idx="11"/>
          </p:nvPr>
        </p:nvSpPr>
        <p:spPr>
          <a:xfrm>
            <a:off x="285720" y="1000114"/>
            <a:ext cx="8001056" cy="3429024"/>
          </a:xfrm>
        </p:spPr>
        <p:txBody>
          <a:bodyPr/>
          <a:lstStyle/>
          <a:p>
            <a:pPr algn="just">
              <a:buFont typeface="Arial" pitchFamily="34" charset="0"/>
              <a:buChar char="•"/>
            </a:pPr>
            <a:r>
              <a:rPr lang="en-GB" sz="1400" dirty="0"/>
              <a:t> </a:t>
            </a:r>
            <a:r>
              <a:rPr lang="en-GB" sz="1400" dirty="0" err="1"/>
              <a:t>Percutaneous</a:t>
            </a:r>
            <a:r>
              <a:rPr lang="en-GB" sz="1400" dirty="0"/>
              <a:t> </a:t>
            </a:r>
            <a:r>
              <a:rPr lang="en-US" sz="1400" dirty="0" err="1"/>
              <a:t>transvascular</a:t>
            </a:r>
            <a:r>
              <a:rPr lang="en-US" sz="1400" dirty="0"/>
              <a:t> aortic</a:t>
            </a:r>
            <a:r>
              <a:rPr lang="en-GB" sz="1400" dirty="0"/>
              <a:t> valve implantations: </a:t>
            </a:r>
            <a:r>
              <a:rPr lang="en-GB" sz="1400" b="0" dirty="0"/>
              <a:t>total number of </a:t>
            </a:r>
            <a:r>
              <a:rPr lang="en-GB" sz="1400" b="0" dirty="0" err="1"/>
              <a:t>percutaneous</a:t>
            </a:r>
            <a:r>
              <a:rPr lang="en-GB" sz="1400" b="0" dirty="0"/>
              <a:t> </a:t>
            </a:r>
            <a:r>
              <a:rPr lang="en-GB" sz="1400" b="0" dirty="0" err="1"/>
              <a:t>transvascular</a:t>
            </a:r>
            <a:r>
              <a:rPr lang="en-GB" sz="1400" b="0" dirty="0"/>
              <a:t> aortic valve implantations performed in adult patients.</a:t>
            </a:r>
          </a:p>
          <a:p>
            <a:pPr algn="just">
              <a:buFont typeface="Arial" pitchFamily="34" charset="0"/>
              <a:buChar char="•"/>
            </a:pPr>
            <a:endParaRPr lang="en-GB" sz="1400" b="0" dirty="0"/>
          </a:p>
          <a:p>
            <a:pPr algn="just">
              <a:buFont typeface="Arial" pitchFamily="34" charset="0"/>
              <a:buChar char="•"/>
            </a:pPr>
            <a:r>
              <a:rPr lang="en-GB" sz="1400" dirty="0"/>
              <a:t> </a:t>
            </a:r>
            <a:r>
              <a:rPr lang="en-GB" sz="1400" dirty="0" err="1"/>
              <a:t>Peri-valvular</a:t>
            </a:r>
            <a:r>
              <a:rPr lang="en-GB" sz="1400" dirty="0"/>
              <a:t> leaks closures: </a:t>
            </a:r>
            <a:r>
              <a:rPr lang="en-GB" sz="1400" b="0" dirty="0"/>
              <a:t>total number of </a:t>
            </a:r>
            <a:r>
              <a:rPr lang="en-GB" sz="1400" b="0" dirty="0" err="1"/>
              <a:t>percutaneous</a:t>
            </a:r>
            <a:r>
              <a:rPr lang="en-GB" sz="1400" b="0" dirty="0"/>
              <a:t> procedures with closing device implantation in </a:t>
            </a:r>
            <a:r>
              <a:rPr lang="en-GB" sz="1400" b="0" dirty="0" err="1"/>
              <a:t>peri-valvular</a:t>
            </a:r>
            <a:r>
              <a:rPr lang="en-GB" sz="1400" b="0" dirty="0"/>
              <a:t> prosthesis leaks.	</a:t>
            </a:r>
          </a:p>
          <a:p>
            <a:pPr algn="just">
              <a:buFont typeface="Arial" pitchFamily="34" charset="0"/>
              <a:buChar char="•"/>
            </a:pPr>
            <a:endParaRPr lang="en-GB" sz="1400" b="0" dirty="0"/>
          </a:p>
          <a:p>
            <a:pPr algn="just">
              <a:buFont typeface="Arial" pitchFamily="34" charset="0"/>
              <a:buChar char="•"/>
            </a:pPr>
            <a:r>
              <a:rPr lang="en-GB" sz="1400" dirty="0"/>
              <a:t> Valve-in-valve </a:t>
            </a:r>
            <a:r>
              <a:rPr lang="en-GB" sz="1400" dirty="0" err="1"/>
              <a:t>percutaneous</a:t>
            </a:r>
            <a:r>
              <a:rPr lang="en-GB" sz="1400" dirty="0"/>
              <a:t> implantations: </a:t>
            </a:r>
            <a:r>
              <a:rPr lang="en-GB" sz="1400" b="0" dirty="0"/>
              <a:t>total number of </a:t>
            </a:r>
            <a:r>
              <a:rPr lang="en-GB" sz="1400" b="0" dirty="0" err="1"/>
              <a:t>percutaneous</a:t>
            </a:r>
            <a:r>
              <a:rPr lang="en-GB" sz="1400" b="0" dirty="0"/>
              <a:t> TAVI in patients with previous aortic bio-prosthesis (valve-in-valve) or with previous mitral valve ring (valve-in-ring).</a:t>
            </a:r>
          </a:p>
          <a:p>
            <a:pPr algn="just">
              <a:buFont typeface="Arial" pitchFamily="34" charset="0"/>
              <a:buChar char="•"/>
            </a:pPr>
            <a:endParaRPr lang="en-GB" sz="1400" b="0" dirty="0"/>
          </a:p>
          <a:p>
            <a:pPr algn="just">
              <a:buFont typeface="Arial" pitchFamily="34" charset="0"/>
              <a:buChar char="•"/>
            </a:pPr>
            <a:r>
              <a:rPr lang="en-GB" sz="1400" dirty="0"/>
              <a:t> Procedure with cerebral embolic protection devices: </a:t>
            </a:r>
            <a:r>
              <a:rPr lang="en-GB" sz="1400" b="0" dirty="0"/>
              <a:t>total number of </a:t>
            </a:r>
            <a:r>
              <a:rPr lang="en-GB" sz="1400" b="0" dirty="0" err="1"/>
              <a:t>percutaneous</a:t>
            </a:r>
            <a:r>
              <a:rPr lang="en-GB" sz="1400" b="0" dirty="0"/>
              <a:t> procedures (e.g. TAVI, etc.) performed with cerebral embolic protection devices.	</a:t>
            </a:r>
            <a:r>
              <a:rPr lang="en-GB" sz="1400" dirty="0"/>
              <a:t>	</a:t>
            </a:r>
            <a:endParaRPr lang="fr-FR" sz="1400" dirty="0"/>
          </a:p>
          <a:p>
            <a:pPr algn="just"/>
            <a:endParaRPr lang="en-GB" sz="1400" b="0" dirty="0"/>
          </a:p>
          <a:p>
            <a:pPr algn="just">
              <a:buFont typeface="Arial" pitchFamily="34" charset="0"/>
              <a:buChar char="•"/>
            </a:pPr>
            <a:r>
              <a:rPr lang="en-GB" sz="1400" dirty="0"/>
              <a:t> </a:t>
            </a:r>
            <a:r>
              <a:rPr lang="en-GB" sz="1400" dirty="0" err="1"/>
              <a:t>Atrial</a:t>
            </a:r>
            <a:r>
              <a:rPr lang="en-GB" sz="1400" dirty="0"/>
              <a:t> septum closures: </a:t>
            </a:r>
            <a:r>
              <a:rPr lang="en-GB" sz="1400" b="0" dirty="0"/>
              <a:t>total number of </a:t>
            </a:r>
            <a:r>
              <a:rPr lang="en-GB" sz="1400" b="0" dirty="0" err="1"/>
              <a:t>percutaneous</a:t>
            </a:r>
            <a:r>
              <a:rPr lang="en-GB" sz="1400" b="0" dirty="0"/>
              <a:t> procedures performed in adult patients aiming at closing </a:t>
            </a:r>
            <a:r>
              <a:rPr lang="en-GB" sz="1400" b="0" dirty="0" err="1"/>
              <a:t>atrial</a:t>
            </a:r>
            <a:r>
              <a:rPr lang="en-GB" sz="1400" b="0" dirty="0"/>
              <a:t> septum defects, like patent foramen </a:t>
            </a:r>
            <a:r>
              <a:rPr lang="en-GB" sz="1400" b="0" dirty="0" err="1"/>
              <a:t>ovale</a:t>
            </a:r>
            <a:r>
              <a:rPr lang="en-GB" sz="1400" b="0" dirty="0"/>
              <a:t> (PFO) or </a:t>
            </a:r>
            <a:r>
              <a:rPr lang="en-GB" sz="1400" b="0" dirty="0" err="1"/>
              <a:t>atrial</a:t>
            </a:r>
            <a:r>
              <a:rPr lang="en-GB" sz="1400" b="0" dirty="0"/>
              <a:t> septum defect (ASD).</a:t>
            </a:r>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BE" dirty="0" err="1"/>
              <a:t>Definitions</a:t>
            </a:r>
            <a:endParaRPr lang="fr-FR" dirty="0"/>
          </a:p>
        </p:txBody>
      </p:sp>
      <p:sp>
        <p:nvSpPr>
          <p:cNvPr id="3" name="Content Placeholder 2"/>
          <p:cNvSpPr>
            <a:spLocks noGrp="1"/>
          </p:cNvSpPr>
          <p:nvPr>
            <p:ph sz="quarter" idx="11"/>
          </p:nvPr>
        </p:nvSpPr>
        <p:spPr/>
        <p:txBody>
          <a:bodyPr/>
          <a:lstStyle/>
          <a:p>
            <a:pPr algn="just">
              <a:buFont typeface="Arial" pitchFamily="34" charset="0"/>
              <a:buChar char="•"/>
            </a:pPr>
            <a:r>
              <a:rPr lang="en-GB" dirty="0"/>
              <a:t> </a:t>
            </a:r>
            <a:r>
              <a:rPr lang="en-GB" sz="1400" dirty="0"/>
              <a:t>Ventricular septum closures: </a:t>
            </a:r>
            <a:r>
              <a:rPr lang="en-GB" sz="1400" b="0" dirty="0"/>
              <a:t>total number of </a:t>
            </a:r>
            <a:r>
              <a:rPr lang="en-GB" sz="1400" b="0" dirty="0" err="1"/>
              <a:t>percutaneous</a:t>
            </a:r>
            <a:r>
              <a:rPr lang="en-GB" sz="1400" b="0" dirty="0"/>
              <a:t> procedures performed in adult patients aiming at closing ventricular septum defects (VSD).</a:t>
            </a:r>
          </a:p>
          <a:p>
            <a:pPr algn="just">
              <a:buFont typeface="Arial" pitchFamily="34" charset="0"/>
              <a:buChar char="•"/>
            </a:pPr>
            <a:endParaRPr lang="en-GB" sz="1400" b="0" dirty="0"/>
          </a:p>
          <a:p>
            <a:pPr algn="just">
              <a:buFont typeface="Arial" pitchFamily="34" charset="0"/>
              <a:buChar char="•"/>
            </a:pPr>
            <a:r>
              <a:rPr lang="en-GB" sz="1400" dirty="0"/>
              <a:t> Left </a:t>
            </a:r>
            <a:r>
              <a:rPr lang="en-GB" sz="1400" dirty="0" err="1"/>
              <a:t>atrial</a:t>
            </a:r>
            <a:r>
              <a:rPr lang="en-GB" sz="1400" dirty="0"/>
              <a:t> appendage occlusions: </a:t>
            </a:r>
            <a:r>
              <a:rPr lang="en-GB" sz="1400" b="0" dirty="0"/>
              <a:t>total number of </a:t>
            </a:r>
            <a:r>
              <a:rPr lang="en-GB" sz="1400" b="0" dirty="0" err="1"/>
              <a:t>percutaneous</a:t>
            </a:r>
            <a:r>
              <a:rPr lang="en-GB" sz="1400" b="0" dirty="0"/>
              <a:t> procedures performed in adult patients aiming at occluding left </a:t>
            </a:r>
            <a:r>
              <a:rPr lang="en-GB" sz="1400" b="0" dirty="0" err="1"/>
              <a:t>atrial</a:t>
            </a:r>
            <a:r>
              <a:rPr lang="en-GB" sz="1400" b="0" dirty="0"/>
              <a:t> appendage (LAA).</a:t>
            </a:r>
          </a:p>
        </p:txBody>
      </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6863234" cy="1296145"/>
          </a:xfrm>
        </p:spPr>
        <p:txBody>
          <a:bodyPr/>
          <a:lstStyle/>
          <a:p>
            <a:r>
              <a:rPr lang="fr-FR" dirty="0" err="1"/>
              <a:t>Disclaimer</a:t>
            </a:r>
            <a:endParaRPr lang="fr-FR" dirty="0"/>
          </a:p>
        </p:txBody>
      </p:sp>
    </p:spTree>
    <p:extLst>
      <p:ext uri="{BB962C8B-B14F-4D97-AF65-F5344CB8AC3E}">
        <p14:creationId xmlns:p14="http://schemas.microsoft.com/office/powerpoint/2010/main" val="636526680"/>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a:t>Disclaimer</a:t>
            </a:r>
          </a:p>
        </p:txBody>
      </p:sp>
      <p:sp>
        <p:nvSpPr>
          <p:cNvPr id="7" name="Content Placeholder 6"/>
          <p:cNvSpPr>
            <a:spLocks noGrp="1"/>
          </p:cNvSpPr>
          <p:nvPr>
            <p:ph sz="quarter" idx="11"/>
          </p:nvPr>
        </p:nvSpPr>
        <p:spPr/>
        <p:txBody>
          <a:bodyPr/>
          <a:lstStyle/>
          <a:p>
            <a:pPr algn="just">
              <a:buFont typeface="Arial" pitchFamily="34" charset="0"/>
              <a:buChar char="•"/>
            </a:pPr>
            <a:r>
              <a:rPr lang="en-GB" sz="1400" b="0" dirty="0"/>
              <a:t>Despite best efforts to attain qualitative and complete data and despite the methodological steps outlined in the introduction, it must be acknowledged that, as is always the case with initiatives of this kind, data quality and credibility issues always exist, especially given that this is the first time that this project is undertaken. Over the years this exercise will improve and in consequence also the data quality and credibility. </a:t>
            </a:r>
          </a:p>
          <a:p>
            <a:pPr algn="just">
              <a:buFont typeface="Arial" pitchFamily="34" charset="0"/>
              <a:buChar char="•"/>
            </a:pPr>
            <a:r>
              <a:rPr lang="en-GB" sz="1400" b="0" dirty="0"/>
              <a:t>Regardless, always data coming from a variety of sources across different countries should be viewed with caution. Also, differences between cardiac procedures may be caused by the fact that there are alternatives which may be used differently in different countries.</a:t>
            </a:r>
          </a:p>
          <a:p>
            <a:pPr algn="just">
              <a:buFont typeface="Arial" pitchFamily="34" charset="0"/>
              <a:buChar char="•"/>
            </a:pPr>
            <a:r>
              <a:rPr lang="en-GB" sz="1400" b="0" dirty="0"/>
              <a:t> Therefore, it needs to be pointed out that, while indicators are presented and associated with each other for comparative purposes, it needs to be vividly noted that healthcare reality is very complex and simple comparisons should be viewed with caution and there are serious risks of misinterpretation if one neglects the simultaneous impacts of many different confounding factors which may determine the variables of interest. </a:t>
            </a:r>
            <a:endParaRPr lang="en-GB" sz="1400"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Hospitals with </a:t>
            </a:r>
            <a:r>
              <a:rPr lang="en-GB" sz="2400" dirty="0" err="1"/>
              <a:t>cath</a:t>
            </a:r>
            <a:r>
              <a:rPr lang="en-GB" sz="2400" dirty="0"/>
              <a:t> labs (per million people), 2016 </a:t>
            </a:r>
          </a:p>
          <a:p>
            <a:r>
              <a:rPr lang="en-GB" sz="2400" dirty="0"/>
              <a:t>or latest year</a:t>
            </a:r>
            <a:endParaRPr lang="fr-FR" sz="2400" dirty="0"/>
          </a:p>
        </p:txBody>
      </p:sp>
      <p:sp>
        <p:nvSpPr>
          <p:cNvPr id="4" name="TextBox 3"/>
          <p:cNvSpPr txBox="1"/>
          <p:nvPr/>
        </p:nvSpPr>
        <p:spPr>
          <a:xfrm>
            <a:off x="571472" y="4643452"/>
            <a:ext cx="7786742" cy="400110"/>
          </a:xfrm>
          <a:prstGeom prst="rect">
            <a:avLst/>
          </a:prstGeom>
          <a:noFill/>
        </p:spPr>
        <p:txBody>
          <a:bodyPr wrap="square" rtlCol="0">
            <a:spAutoFit/>
          </a:bodyPr>
          <a:lstStyle/>
          <a:p>
            <a:r>
              <a:rPr lang="en-GB" sz="1000" i="1" dirty="0"/>
              <a:t>Source: Data on hospitals with </a:t>
            </a:r>
            <a:r>
              <a:rPr lang="en-GB" sz="1000" i="1" dirty="0" err="1"/>
              <a:t>cath</a:t>
            </a:r>
            <a:r>
              <a:rPr lang="en-GB" sz="1000" i="1" dirty="0"/>
              <a:t> labs are from the EAPCI White Book database, 2016 (except Netherlands, Turkey: 2017), data on file. Data unavailable: Germany </a:t>
            </a:r>
            <a:endParaRPr lang="fr-FR" sz="1000" dirty="0"/>
          </a:p>
        </p:txBody>
      </p:sp>
      <p:pic>
        <p:nvPicPr>
          <p:cNvPr id="1028" name="Picture 4" descr="D:\Local Users\sandra_nabavi\Downloads\bigou-page-001.jpg"/>
          <p:cNvPicPr>
            <a:picLocks noChangeAspect="1" noChangeArrowheads="1"/>
          </p:cNvPicPr>
          <p:nvPr/>
        </p:nvPicPr>
        <p:blipFill>
          <a:blip r:embed="rId2" cstate="print"/>
          <a:srcRect l="7858" t="5867" r="11592" b="64386"/>
          <a:stretch>
            <a:fillRect/>
          </a:stretch>
        </p:blipFill>
        <p:spPr bwMode="auto">
          <a:xfrm>
            <a:off x="857223" y="1071552"/>
            <a:ext cx="6153873" cy="3214710"/>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6863234" cy="1296145"/>
          </a:xfrm>
        </p:spPr>
        <p:txBody>
          <a:bodyPr/>
          <a:lstStyle/>
          <a:p>
            <a:r>
              <a:rPr lang="fr-FR" dirty="0" err="1"/>
              <a:t>Legal</a:t>
            </a:r>
            <a:r>
              <a:rPr lang="fr-FR" dirty="0"/>
              <a:t> mentions</a:t>
            </a:r>
          </a:p>
        </p:txBody>
      </p:sp>
    </p:spTree>
    <p:extLst>
      <p:ext uri="{BB962C8B-B14F-4D97-AF65-F5344CB8AC3E}">
        <p14:creationId xmlns:p14="http://schemas.microsoft.com/office/powerpoint/2010/main" val="636526680"/>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a:t>Legal mentions</a:t>
            </a:r>
          </a:p>
        </p:txBody>
      </p:sp>
      <p:sp>
        <p:nvSpPr>
          <p:cNvPr id="7" name="Content Placeholder 6"/>
          <p:cNvSpPr>
            <a:spLocks noGrp="1"/>
          </p:cNvSpPr>
          <p:nvPr>
            <p:ph sz="quarter" idx="11"/>
          </p:nvPr>
        </p:nvSpPr>
        <p:spPr/>
        <p:txBody>
          <a:bodyPr/>
          <a:lstStyle/>
          <a:p>
            <a:pPr algn="just"/>
            <a:r>
              <a:rPr lang="en-GB" sz="1400" b="0" dirty="0"/>
              <a:t>The European Society of Cardiology (ESC) does its utmost to provide users with available and verified information and tools and shall not be liable for any errors, absence, unavailability of data of authorisation. </a:t>
            </a:r>
            <a:endParaRPr lang="fr-FR" sz="1400" b="0" dirty="0"/>
          </a:p>
          <a:p>
            <a:pPr algn="just"/>
            <a:r>
              <a:rPr lang="en-GB" sz="1400" b="0" dirty="0"/>
              <a:t>ESC shall not be liable for any unauthorised use of data collected from external sources by ESC members.</a:t>
            </a:r>
            <a:endParaRPr lang="fr-FR" sz="1400" b="0" dirty="0"/>
          </a:p>
          <a:p>
            <a:pPr algn="just"/>
            <a:r>
              <a:rPr lang="en-GB" sz="1400" b="0" dirty="0"/>
              <a:t>Data provided by ESC is for information purposes only. ESC cannot guarantee the correctness, accuracy, completeness and currency of data published on the website, nor its appropriateness to any user's requirements.</a:t>
            </a:r>
            <a:endParaRPr lang="fr-FR" sz="1400" b="0" dirty="0"/>
          </a:p>
          <a:p>
            <a:pPr algn="just"/>
            <a:r>
              <a:rPr lang="en-GB" sz="1400" b="0" dirty="0"/>
              <a:t>Users hereby confirm they are solely liable for the use made of the data available in this report.</a:t>
            </a:r>
            <a:endParaRPr lang="fr-FR" sz="1400" b="0" dirty="0"/>
          </a:p>
          <a:p>
            <a:pPr algn="just"/>
            <a:r>
              <a:rPr lang="en-GB" sz="1400" b="0" dirty="0"/>
              <a:t>Users undertake not to use the site services or any information to which they might have access for purposes that might conflict with public policy or common decency or infringe third party rights.</a:t>
            </a:r>
            <a:endParaRPr lang="fr-FR" sz="1400" b="0" dirty="0"/>
          </a:p>
          <a:p>
            <a:endParaRPr lang="en-GB" sz="1400"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Hospitals with </a:t>
            </a:r>
            <a:r>
              <a:rPr lang="en-GB" sz="2400" dirty="0" err="1"/>
              <a:t>cath</a:t>
            </a:r>
            <a:r>
              <a:rPr lang="en-GB" sz="2400" dirty="0"/>
              <a:t> labs (per million people), 2016 </a:t>
            </a:r>
          </a:p>
          <a:p>
            <a:r>
              <a:rPr lang="en-GB" sz="2400" dirty="0"/>
              <a:t>or latest year</a:t>
            </a:r>
            <a:endParaRPr lang="fr-FR" sz="2400" dirty="0"/>
          </a:p>
          <a:p>
            <a:endParaRPr lang="fr-FR" dirty="0"/>
          </a:p>
        </p:txBody>
      </p:sp>
      <p:sp>
        <p:nvSpPr>
          <p:cNvPr id="6" name="TextBox 5"/>
          <p:cNvSpPr txBox="1"/>
          <p:nvPr/>
        </p:nvSpPr>
        <p:spPr>
          <a:xfrm>
            <a:off x="571472" y="4643452"/>
            <a:ext cx="7786742" cy="400110"/>
          </a:xfrm>
          <a:prstGeom prst="rect">
            <a:avLst/>
          </a:prstGeom>
          <a:noFill/>
        </p:spPr>
        <p:txBody>
          <a:bodyPr wrap="square" rtlCol="0">
            <a:spAutoFit/>
          </a:bodyPr>
          <a:lstStyle/>
          <a:p>
            <a:r>
              <a:rPr lang="en-GB" sz="1000" i="1" dirty="0"/>
              <a:t>Source: Data on hospitals with </a:t>
            </a:r>
            <a:r>
              <a:rPr lang="en-GB" sz="1000" i="1" dirty="0" err="1"/>
              <a:t>cath</a:t>
            </a:r>
            <a:r>
              <a:rPr lang="en-GB" sz="1000" i="1" dirty="0"/>
              <a:t> labs are from the EAPCI White Book database, 2016 (except Netherlands, Turkey: 2017), data on file. Data unavailable: Germany.  </a:t>
            </a:r>
            <a:endParaRPr lang="fr-FR" sz="1000" dirty="0"/>
          </a:p>
        </p:txBody>
      </p:sp>
      <p:pic>
        <p:nvPicPr>
          <p:cNvPr id="1026" name="Picture 2" descr="D:\Local Users\sandra_nabavi\Desktop\EAPCI\BON\hospitalcathlabs-lebon0001.png"/>
          <p:cNvPicPr>
            <a:picLocks noChangeAspect="1" noChangeArrowheads="1"/>
          </p:cNvPicPr>
          <p:nvPr/>
        </p:nvPicPr>
        <p:blipFill>
          <a:blip r:embed="rId2" cstate="print"/>
          <a:srcRect l="6785" t="5982" r="7185" b="46586"/>
          <a:stretch>
            <a:fillRect/>
          </a:stretch>
        </p:blipFill>
        <p:spPr bwMode="auto">
          <a:xfrm>
            <a:off x="2214546" y="1071552"/>
            <a:ext cx="4500594" cy="3511452"/>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57158" y="214296"/>
            <a:ext cx="7104901" cy="720082"/>
          </a:xfrm>
        </p:spPr>
        <p:txBody>
          <a:bodyPr/>
          <a:lstStyle/>
          <a:p>
            <a:r>
              <a:rPr lang="en-GB" sz="2400" dirty="0"/>
              <a:t>Total </a:t>
            </a:r>
            <a:r>
              <a:rPr lang="en-GB" sz="2400" dirty="0" err="1"/>
              <a:t>cath</a:t>
            </a:r>
            <a:r>
              <a:rPr lang="en-GB" sz="2400" dirty="0"/>
              <a:t> lab tables (per million people), 2016 or latest year</a:t>
            </a:r>
            <a:endParaRPr lang="fr-FR" sz="2400" dirty="0"/>
          </a:p>
          <a:p>
            <a:endParaRPr lang="fr-FR" dirty="0"/>
          </a:p>
        </p:txBody>
      </p:sp>
      <p:sp>
        <p:nvSpPr>
          <p:cNvPr id="6" name="TextBox 5"/>
          <p:cNvSpPr txBox="1"/>
          <p:nvPr/>
        </p:nvSpPr>
        <p:spPr>
          <a:xfrm>
            <a:off x="571472" y="4643452"/>
            <a:ext cx="7786742" cy="553998"/>
          </a:xfrm>
          <a:prstGeom prst="rect">
            <a:avLst/>
          </a:prstGeom>
          <a:noFill/>
        </p:spPr>
        <p:txBody>
          <a:bodyPr wrap="square" rtlCol="0">
            <a:spAutoFit/>
          </a:bodyPr>
          <a:lstStyle/>
          <a:p>
            <a:r>
              <a:rPr lang="en-GB" sz="1000" i="1" dirty="0"/>
              <a:t>Source: Data on total </a:t>
            </a:r>
            <a:r>
              <a:rPr lang="en-GB" sz="1000" i="1" dirty="0" err="1"/>
              <a:t>cath</a:t>
            </a:r>
            <a:r>
              <a:rPr lang="en-GB" sz="1000" i="1" dirty="0"/>
              <a:t> lab tables are from the EAPCI White Book database, 2016 (except Turkey: 2017), data on file. </a:t>
            </a:r>
            <a:r>
              <a:rPr lang="en-US" sz="1000" i="1" dirty="0"/>
              <a:t>Data unavailable</a:t>
            </a:r>
            <a:r>
              <a:rPr lang="en-GB" sz="1000" i="1" dirty="0"/>
              <a:t>: Belgium,  Netherlands, Poland, Slovenia. Notes: Germany:</a:t>
            </a:r>
            <a:r>
              <a:rPr lang="en-US" sz="1000" i="1" dirty="0"/>
              <a:t> The numbers of </a:t>
            </a:r>
            <a:r>
              <a:rPr lang="en-US" sz="1000" i="1" dirty="0" err="1"/>
              <a:t>cath</a:t>
            </a:r>
            <a:r>
              <a:rPr lang="en-US" sz="1000" i="1" dirty="0"/>
              <a:t> lab tables may be higher. For hospitals providing interventional cardiology we counted 1 </a:t>
            </a:r>
            <a:r>
              <a:rPr lang="en-US" sz="1000" i="1" dirty="0" err="1"/>
              <a:t>cath</a:t>
            </a:r>
            <a:r>
              <a:rPr lang="en-US" sz="1000" i="1" dirty="0"/>
              <a:t> lab table for each</a:t>
            </a:r>
            <a:endParaRPr lang="fr-FR" sz="1000" dirty="0"/>
          </a:p>
        </p:txBody>
      </p:sp>
      <p:pic>
        <p:nvPicPr>
          <p:cNvPr id="1030" name="Picture 6" descr="D:\Local Users\sandra_nabavi\Desktop\Maxim\slide 140001.png"/>
          <p:cNvPicPr>
            <a:picLocks noChangeAspect="1" noChangeArrowheads="1"/>
          </p:cNvPicPr>
          <p:nvPr/>
        </p:nvPicPr>
        <p:blipFill>
          <a:blip r:embed="rId2" cstate="print"/>
          <a:srcRect l="7563" t="5344" r="12079" b="67266"/>
          <a:stretch>
            <a:fillRect/>
          </a:stretch>
        </p:blipFill>
        <p:spPr bwMode="auto">
          <a:xfrm>
            <a:off x="928662" y="1000114"/>
            <a:ext cx="6072230" cy="2928958"/>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85720" y="142858"/>
            <a:ext cx="7104901" cy="720082"/>
          </a:xfrm>
        </p:spPr>
        <p:txBody>
          <a:bodyPr/>
          <a:lstStyle/>
          <a:p>
            <a:r>
              <a:rPr lang="en-GB" sz="2400" dirty="0"/>
              <a:t>Total </a:t>
            </a:r>
            <a:r>
              <a:rPr lang="en-GB" sz="2400" dirty="0" err="1"/>
              <a:t>cath</a:t>
            </a:r>
            <a:r>
              <a:rPr lang="en-GB" sz="2400" dirty="0"/>
              <a:t> lab tables (per million people), 2016 or latest year</a:t>
            </a:r>
            <a:endParaRPr lang="fr-FR" sz="2400" dirty="0"/>
          </a:p>
          <a:p>
            <a:endParaRPr lang="fr-FR" dirty="0"/>
          </a:p>
        </p:txBody>
      </p:sp>
      <p:sp>
        <p:nvSpPr>
          <p:cNvPr id="7" name="TextBox 6"/>
          <p:cNvSpPr txBox="1"/>
          <p:nvPr/>
        </p:nvSpPr>
        <p:spPr>
          <a:xfrm>
            <a:off x="571472" y="4643452"/>
            <a:ext cx="7786742" cy="553998"/>
          </a:xfrm>
          <a:prstGeom prst="rect">
            <a:avLst/>
          </a:prstGeom>
          <a:noFill/>
        </p:spPr>
        <p:txBody>
          <a:bodyPr wrap="square" rtlCol="0">
            <a:spAutoFit/>
          </a:bodyPr>
          <a:lstStyle/>
          <a:p>
            <a:r>
              <a:rPr lang="en-GB" sz="1000" i="1" dirty="0"/>
              <a:t>Source: Data on total </a:t>
            </a:r>
            <a:r>
              <a:rPr lang="en-GB" sz="1000" i="1" dirty="0" err="1"/>
              <a:t>cath</a:t>
            </a:r>
            <a:r>
              <a:rPr lang="en-GB" sz="1000" i="1" dirty="0"/>
              <a:t> lab tables are from the EAPCI White Book database, 2016 (except Turkey: 2017), data on file. </a:t>
            </a:r>
            <a:r>
              <a:rPr lang="en-US" sz="1000" i="1" dirty="0"/>
              <a:t>Data unavailable</a:t>
            </a:r>
            <a:r>
              <a:rPr lang="en-GB" sz="1000" i="1" dirty="0"/>
              <a:t>: Belgium,  Netherlands, Poland, Slovenia. Notes: Germany:</a:t>
            </a:r>
            <a:r>
              <a:rPr lang="en-US" sz="1000" i="1" dirty="0"/>
              <a:t> The numbers of </a:t>
            </a:r>
            <a:r>
              <a:rPr lang="en-US" sz="1000" i="1" dirty="0" err="1"/>
              <a:t>cath</a:t>
            </a:r>
            <a:r>
              <a:rPr lang="en-US" sz="1000" i="1" dirty="0"/>
              <a:t> lab tables may be higher. For hospitals providing interventional cardiology we counted 1 </a:t>
            </a:r>
            <a:r>
              <a:rPr lang="en-US" sz="1000" i="1" dirty="0" err="1"/>
              <a:t>cath</a:t>
            </a:r>
            <a:r>
              <a:rPr lang="en-US" sz="1000" i="1" dirty="0"/>
              <a:t> lab table for each</a:t>
            </a:r>
            <a:endParaRPr lang="fr-FR" sz="1000" dirty="0"/>
          </a:p>
        </p:txBody>
      </p:sp>
      <p:pic>
        <p:nvPicPr>
          <p:cNvPr id="5122" name="Picture 2" descr="D:\Local Users\sandra_nabavi\Desktop\Maxim\slide 150001.png"/>
          <p:cNvPicPr>
            <a:picLocks noChangeAspect="1" noChangeArrowheads="1"/>
          </p:cNvPicPr>
          <p:nvPr/>
        </p:nvPicPr>
        <p:blipFill>
          <a:blip r:embed="rId2" cstate="print"/>
          <a:srcRect l="6765" t="6072" r="14768" b="39816"/>
          <a:stretch>
            <a:fillRect/>
          </a:stretch>
        </p:blipFill>
        <p:spPr bwMode="auto">
          <a:xfrm>
            <a:off x="2428860" y="642924"/>
            <a:ext cx="4071966" cy="3973846"/>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85720" y="214296"/>
            <a:ext cx="7104901" cy="720082"/>
          </a:xfrm>
        </p:spPr>
        <p:txBody>
          <a:bodyPr/>
          <a:lstStyle/>
          <a:p>
            <a:r>
              <a:rPr lang="en-GB" sz="2400" dirty="0"/>
              <a:t>Hospitals with </a:t>
            </a:r>
            <a:r>
              <a:rPr lang="en-GB" sz="2400" dirty="0" err="1"/>
              <a:t>cath</a:t>
            </a:r>
            <a:r>
              <a:rPr lang="en-GB" sz="2400" dirty="0"/>
              <a:t> labs (per million) versus total </a:t>
            </a:r>
            <a:r>
              <a:rPr lang="en-GB" sz="2400" dirty="0" err="1"/>
              <a:t>cath</a:t>
            </a:r>
            <a:r>
              <a:rPr lang="en-GB" sz="2400" dirty="0"/>
              <a:t> lab tables (per million), 2016 or latest year</a:t>
            </a:r>
            <a:endParaRPr lang="fr-FR" sz="2400" dirty="0"/>
          </a:p>
        </p:txBody>
      </p:sp>
      <p:sp>
        <p:nvSpPr>
          <p:cNvPr id="7" name="TextBox 6"/>
          <p:cNvSpPr txBox="1"/>
          <p:nvPr/>
        </p:nvSpPr>
        <p:spPr>
          <a:xfrm>
            <a:off x="571472" y="4643452"/>
            <a:ext cx="8215370" cy="553998"/>
          </a:xfrm>
          <a:prstGeom prst="rect">
            <a:avLst/>
          </a:prstGeom>
          <a:noFill/>
        </p:spPr>
        <p:txBody>
          <a:bodyPr wrap="square" rtlCol="0">
            <a:spAutoFit/>
          </a:bodyPr>
          <a:lstStyle/>
          <a:p>
            <a:r>
              <a:rPr lang="en-GB" sz="1000" i="1" dirty="0"/>
              <a:t>1. Hospital with </a:t>
            </a:r>
            <a:r>
              <a:rPr lang="en-GB" sz="1000" i="1" dirty="0" err="1"/>
              <a:t>cath</a:t>
            </a:r>
            <a:r>
              <a:rPr lang="en-GB" sz="1000" i="1" dirty="0"/>
              <a:t> labs. Source: EAPCI White Book database, 2016 (Turkey: 2017), data on file. </a:t>
            </a:r>
            <a:r>
              <a:rPr lang="fr-BE" sz="1000" i="1" dirty="0"/>
              <a:t>Data </a:t>
            </a:r>
            <a:r>
              <a:rPr lang="fr-BE" sz="1000" i="1" dirty="0" err="1"/>
              <a:t>unavailable</a:t>
            </a:r>
            <a:r>
              <a:rPr lang="fr-BE" sz="1000" i="1" dirty="0"/>
              <a:t>: Germany. </a:t>
            </a:r>
            <a:r>
              <a:rPr lang="en-US" sz="1000" i="1" dirty="0"/>
              <a:t>2. Total </a:t>
            </a:r>
            <a:r>
              <a:rPr lang="en-US" sz="1000" i="1" dirty="0" err="1"/>
              <a:t>cath</a:t>
            </a:r>
            <a:r>
              <a:rPr lang="en-US" sz="1000" i="1" dirty="0"/>
              <a:t> lab tables. </a:t>
            </a:r>
            <a:r>
              <a:rPr lang="en-GB" sz="1000" i="1" dirty="0"/>
              <a:t>Source: Data on total </a:t>
            </a:r>
            <a:r>
              <a:rPr lang="en-GB" sz="1000" i="1" dirty="0" err="1"/>
              <a:t>cath</a:t>
            </a:r>
            <a:r>
              <a:rPr lang="en-GB" sz="1000" i="1" dirty="0"/>
              <a:t> lab tables are from the EAPCI White Book database, 2016 (except Turkey: 2017), data on file. </a:t>
            </a:r>
            <a:r>
              <a:rPr lang="en-US" sz="1000" i="1" dirty="0"/>
              <a:t>Data unavailable</a:t>
            </a:r>
            <a:r>
              <a:rPr lang="en-GB" sz="1000" i="1" dirty="0"/>
              <a:t>: Belgium, Netherlands, Poland, Slovenia. </a:t>
            </a:r>
            <a:endParaRPr lang="fr-FR" sz="1000" dirty="0"/>
          </a:p>
        </p:txBody>
      </p:sp>
      <p:pic>
        <p:nvPicPr>
          <p:cNvPr id="2050" name="Picture 2" descr="D:\Local Users\sandra_nabavi\Desktop\Maxim\slide 160001.png"/>
          <p:cNvPicPr>
            <a:picLocks noChangeAspect="1" noChangeArrowheads="1"/>
          </p:cNvPicPr>
          <p:nvPr/>
        </p:nvPicPr>
        <p:blipFill>
          <a:blip r:embed="rId2" cstate="print"/>
          <a:srcRect l="7878" t="5255" r="5146" b="64682"/>
          <a:stretch>
            <a:fillRect/>
          </a:stretch>
        </p:blipFill>
        <p:spPr bwMode="auto">
          <a:xfrm>
            <a:off x="642910" y="1142990"/>
            <a:ext cx="6572296" cy="3214710"/>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Hospitals with </a:t>
            </a:r>
            <a:r>
              <a:rPr lang="en-GB" sz="2400" dirty="0" err="1"/>
              <a:t>cath</a:t>
            </a:r>
            <a:r>
              <a:rPr lang="en-GB" sz="2400" dirty="0"/>
              <a:t> labs on 24 hours/7 days service (per million people), 2016</a:t>
            </a:r>
            <a:endParaRPr lang="fr-FR" sz="2400" dirty="0"/>
          </a:p>
        </p:txBody>
      </p:sp>
      <p:sp>
        <p:nvSpPr>
          <p:cNvPr id="7" name="TextBox 6"/>
          <p:cNvSpPr txBox="1"/>
          <p:nvPr/>
        </p:nvSpPr>
        <p:spPr>
          <a:xfrm>
            <a:off x="571472" y="4643452"/>
            <a:ext cx="7786742" cy="400110"/>
          </a:xfrm>
          <a:prstGeom prst="rect">
            <a:avLst/>
          </a:prstGeom>
          <a:noFill/>
        </p:spPr>
        <p:txBody>
          <a:bodyPr wrap="square" rtlCol="0">
            <a:spAutoFit/>
          </a:bodyPr>
          <a:lstStyle/>
          <a:p>
            <a:r>
              <a:rPr lang="en-GB" sz="1000" i="1" dirty="0"/>
              <a:t>Source: Data on hospitals with </a:t>
            </a:r>
            <a:r>
              <a:rPr lang="en-GB" sz="1000" i="1" dirty="0" err="1"/>
              <a:t>cath</a:t>
            </a:r>
            <a:r>
              <a:rPr lang="en-GB" sz="1000" i="1" dirty="0"/>
              <a:t> labs on 24 hours/7 days service are from EAPCI White Book database, 2016, data on file. </a:t>
            </a:r>
            <a:r>
              <a:rPr lang="en-US" sz="1000" i="1" dirty="0"/>
              <a:t>Data unavailable</a:t>
            </a:r>
            <a:r>
              <a:rPr lang="en-GB" sz="1000" i="1" dirty="0"/>
              <a:t>: Romania, Turkey, Germany. Notes: </a:t>
            </a:r>
            <a:r>
              <a:rPr lang="en-US" sz="1000" i="1" dirty="0"/>
              <a:t>United Kingdom: </a:t>
            </a:r>
            <a:r>
              <a:rPr lang="en-GB" sz="1000" i="1" dirty="0"/>
              <a:t>Defined as labs that are the destination for paramedics diagnosing STEMI in the community. </a:t>
            </a:r>
            <a:endParaRPr lang="fr-FR" sz="1000" dirty="0"/>
          </a:p>
        </p:txBody>
      </p:sp>
      <p:pic>
        <p:nvPicPr>
          <p:cNvPr id="99329" name="Picture 1" descr="D:\Local Users\sandra_nabavi\Desktop\EAPCI\BON\24hours0001.png"/>
          <p:cNvPicPr>
            <a:picLocks noChangeAspect="1" noChangeArrowheads="1"/>
          </p:cNvPicPr>
          <p:nvPr/>
        </p:nvPicPr>
        <p:blipFill>
          <a:blip r:embed="rId2" cstate="print"/>
          <a:srcRect l="8487" t="5507" r="23445" b="61090"/>
          <a:stretch>
            <a:fillRect/>
          </a:stretch>
        </p:blipFill>
        <p:spPr bwMode="auto">
          <a:xfrm>
            <a:off x="1571604" y="1071552"/>
            <a:ext cx="5143536" cy="3571900"/>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Hospitals with </a:t>
            </a:r>
            <a:r>
              <a:rPr lang="en-GB" sz="2400" dirty="0" err="1"/>
              <a:t>cath</a:t>
            </a:r>
            <a:r>
              <a:rPr lang="en-GB" sz="2400" dirty="0"/>
              <a:t> labs on 24 hours/7 days service (per million people), 2016</a:t>
            </a:r>
            <a:endParaRPr lang="fr-FR" sz="2400" dirty="0"/>
          </a:p>
        </p:txBody>
      </p:sp>
      <p:sp>
        <p:nvSpPr>
          <p:cNvPr id="7" name="TextBox 6"/>
          <p:cNvSpPr txBox="1"/>
          <p:nvPr/>
        </p:nvSpPr>
        <p:spPr>
          <a:xfrm>
            <a:off x="571472" y="4643452"/>
            <a:ext cx="7786742" cy="400110"/>
          </a:xfrm>
          <a:prstGeom prst="rect">
            <a:avLst/>
          </a:prstGeom>
          <a:noFill/>
        </p:spPr>
        <p:txBody>
          <a:bodyPr wrap="square" rtlCol="0">
            <a:spAutoFit/>
          </a:bodyPr>
          <a:lstStyle/>
          <a:p>
            <a:r>
              <a:rPr lang="en-GB" sz="1000" i="1" dirty="0"/>
              <a:t>Source: Data on hospitals with </a:t>
            </a:r>
            <a:r>
              <a:rPr lang="en-GB" sz="1000" i="1" dirty="0" err="1"/>
              <a:t>cath</a:t>
            </a:r>
            <a:r>
              <a:rPr lang="en-GB" sz="1000" i="1" dirty="0"/>
              <a:t> labs on 24 hours/7 days service are from EAPCI White Book database, 2016, data on file. </a:t>
            </a:r>
            <a:r>
              <a:rPr lang="en-US" sz="1000" i="1" dirty="0"/>
              <a:t>Data unavailable</a:t>
            </a:r>
            <a:r>
              <a:rPr lang="en-GB" sz="1000" i="1" dirty="0"/>
              <a:t>: Romania, Turkey, Germany. Notes: </a:t>
            </a:r>
            <a:r>
              <a:rPr lang="en-US" sz="1000" i="1" dirty="0"/>
              <a:t>United Kingdom: </a:t>
            </a:r>
            <a:r>
              <a:rPr lang="en-GB" sz="1000" i="1" dirty="0"/>
              <a:t>Defined as labs that are the destination for paramedics diagnosing STEMI in the community.</a:t>
            </a:r>
            <a:endParaRPr lang="fr-FR" sz="1000" i="1" dirty="0"/>
          </a:p>
        </p:txBody>
      </p:sp>
      <p:pic>
        <p:nvPicPr>
          <p:cNvPr id="3" name="Picture 2" descr="D:\Local Users\sandra_nabavi\Desktop\EAPCI\BON\24-7-0001.png"/>
          <p:cNvPicPr>
            <a:picLocks noChangeAspect="1" noChangeArrowheads="1"/>
          </p:cNvPicPr>
          <p:nvPr/>
        </p:nvPicPr>
        <p:blipFill>
          <a:blip r:embed="rId2" cstate="print"/>
          <a:srcRect l="6722" t="5789" r="7248" b="41434"/>
          <a:stretch>
            <a:fillRect/>
          </a:stretch>
        </p:blipFill>
        <p:spPr bwMode="auto">
          <a:xfrm>
            <a:off x="2500298" y="1033870"/>
            <a:ext cx="4071966" cy="3535003"/>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Hospitals with </a:t>
            </a:r>
            <a:r>
              <a:rPr lang="en-GB" sz="2400" dirty="0" err="1"/>
              <a:t>cath</a:t>
            </a:r>
            <a:r>
              <a:rPr lang="en-GB" sz="2400" dirty="0"/>
              <a:t> labs (per million) versus hospitals with </a:t>
            </a:r>
            <a:r>
              <a:rPr lang="en-GB" sz="2400" dirty="0" err="1"/>
              <a:t>cath</a:t>
            </a:r>
            <a:r>
              <a:rPr lang="en-GB" sz="2400" dirty="0"/>
              <a:t> labs on 24 hours / 7 days service (per million), 2016 or latest year</a:t>
            </a:r>
            <a:endParaRPr lang="fr-FR" sz="2400" dirty="0"/>
          </a:p>
        </p:txBody>
      </p:sp>
      <p:sp>
        <p:nvSpPr>
          <p:cNvPr id="5" name="TextBox 4"/>
          <p:cNvSpPr txBox="1"/>
          <p:nvPr/>
        </p:nvSpPr>
        <p:spPr>
          <a:xfrm>
            <a:off x="571472" y="4281726"/>
            <a:ext cx="7786742" cy="707886"/>
          </a:xfrm>
          <a:prstGeom prst="rect">
            <a:avLst/>
          </a:prstGeom>
          <a:noFill/>
        </p:spPr>
        <p:txBody>
          <a:bodyPr wrap="square" rtlCol="0">
            <a:spAutoFit/>
          </a:bodyPr>
          <a:lstStyle/>
          <a:p>
            <a:r>
              <a:rPr lang="en-GB" sz="1000" i="1" dirty="0"/>
              <a:t>The two bars are overlapping,  they both start at zero.  1) Hospitals with </a:t>
            </a:r>
            <a:r>
              <a:rPr lang="en-GB" sz="1000" i="1" dirty="0" err="1"/>
              <a:t>cath</a:t>
            </a:r>
            <a:r>
              <a:rPr lang="en-GB" sz="1000" i="1" dirty="0"/>
              <a:t> labs.</a:t>
            </a:r>
            <a:r>
              <a:rPr lang="en-GB" sz="1000" b="1" i="1" dirty="0"/>
              <a:t> </a:t>
            </a:r>
            <a:r>
              <a:rPr lang="en-GB" sz="1000" i="1" dirty="0"/>
              <a:t>Source: EAPCI White Book database, 2016 (Netherlands, Turkey: 2017), data on file. </a:t>
            </a:r>
            <a:r>
              <a:rPr lang="fr-BE" sz="1000" i="1" dirty="0"/>
              <a:t>Data </a:t>
            </a:r>
            <a:r>
              <a:rPr lang="fr-BE" sz="1000" i="1" dirty="0" err="1"/>
              <a:t>unavailable</a:t>
            </a:r>
            <a:r>
              <a:rPr lang="fr-BE" sz="1000" i="1" dirty="0"/>
              <a:t>: Germany </a:t>
            </a:r>
            <a:r>
              <a:rPr lang="en-US" sz="1000" i="1" dirty="0"/>
              <a:t>2) </a:t>
            </a:r>
            <a:r>
              <a:rPr lang="en-GB" sz="1000" i="1" dirty="0"/>
              <a:t>Hospitals with </a:t>
            </a:r>
            <a:r>
              <a:rPr lang="en-GB" sz="1000" i="1" dirty="0" err="1"/>
              <a:t>cath</a:t>
            </a:r>
            <a:r>
              <a:rPr lang="en-GB" sz="1000" i="1" dirty="0"/>
              <a:t> labs on 24 hours/7 days service). Source: EAPCI White Book database, 2016, data on file. </a:t>
            </a:r>
            <a:r>
              <a:rPr lang="en-US" sz="1000" i="1" dirty="0"/>
              <a:t>Data unavailable</a:t>
            </a:r>
            <a:r>
              <a:rPr lang="en-GB" sz="1000" i="1" dirty="0"/>
              <a:t>: Romania, Turkey. Notes: </a:t>
            </a:r>
            <a:r>
              <a:rPr lang="en-US" sz="1000" i="1" dirty="0"/>
              <a:t>United Kingdom: </a:t>
            </a:r>
            <a:r>
              <a:rPr lang="en-GB" sz="1000" i="1" dirty="0"/>
              <a:t>Defined as labs that are the destination for paramedics diagnosing STEMI in the community.</a:t>
            </a:r>
            <a:endParaRPr lang="fr-FR" sz="1000" dirty="0"/>
          </a:p>
        </p:txBody>
      </p:sp>
      <p:pic>
        <p:nvPicPr>
          <p:cNvPr id="8195" name="Picture 3" descr="D:\Local Users\sandra_nabavi\Desktop\EAPCI\empilées\30001.png"/>
          <p:cNvPicPr>
            <a:picLocks noChangeAspect="1" noChangeArrowheads="1"/>
          </p:cNvPicPr>
          <p:nvPr/>
        </p:nvPicPr>
        <p:blipFill>
          <a:blip r:embed="rId2" cstate="print"/>
          <a:srcRect l="7689" t="4542" r="10063" b="64727"/>
          <a:stretch>
            <a:fillRect/>
          </a:stretch>
        </p:blipFill>
        <p:spPr bwMode="auto">
          <a:xfrm>
            <a:off x="1785918" y="1428742"/>
            <a:ext cx="5541104" cy="2929779"/>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THE EAPCI White Book – Pilot Edition </a:t>
            </a:r>
            <a:endParaRPr lang="fr-FR" dirty="0"/>
          </a:p>
        </p:txBody>
      </p:sp>
      <p:sp>
        <p:nvSpPr>
          <p:cNvPr id="4" name="Content Placeholder 3"/>
          <p:cNvSpPr>
            <a:spLocks noGrp="1"/>
          </p:cNvSpPr>
          <p:nvPr>
            <p:ph sz="quarter" idx="11"/>
          </p:nvPr>
        </p:nvSpPr>
        <p:spPr>
          <a:xfrm>
            <a:off x="323850" y="1059582"/>
            <a:ext cx="7776542" cy="3097213"/>
          </a:xfrm>
        </p:spPr>
        <p:txBody>
          <a:bodyPr/>
          <a:lstStyle/>
          <a:p>
            <a:pPr algn="just">
              <a:buFont typeface="Arial" pitchFamily="34" charset="0"/>
              <a:buChar char="•"/>
            </a:pPr>
            <a:r>
              <a:rPr lang="en-US" sz="1800" b="0" dirty="0"/>
              <a:t> The EAPCI White Book is the result of a collaboration between EAPCI and the ESC Health Policy Unit with the aim of a systematic mapping on Interventional Cardiology practice in the ESC member countries</a:t>
            </a:r>
          </a:p>
          <a:p>
            <a:pPr algn="just">
              <a:buFont typeface="Arial" pitchFamily="34" charset="0"/>
              <a:buChar char="•"/>
            </a:pPr>
            <a:r>
              <a:rPr lang="en-US" sz="1800" b="0" dirty="0"/>
              <a:t> It is a unique data set containing data on Interventional Cardiology Practice collected from 16 National Cardiac Societies Interventional Cardiology and Working Groups in Interventional Cardiology</a:t>
            </a:r>
          </a:p>
          <a:p>
            <a:pPr algn="just">
              <a:buFont typeface="Arial" pitchFamily="34" charset="0"/>
              <a:buChar char="•"/>
            </a:pPr>
            <a:r>
              <a:rPr lang="en-US" sz="1800" b="0" dirty="0"/>
              <a:t> The purpose of the EAPCI White Book is:</a:t>
            </a:r>
          </a:p>
          <a:p>
            <a:pPr lvl="1" algn="just">
              <a:buFont typeface="Arial" pitchFamily="34" charset="0"/>
              <a:buChar char="•"/>
            </a:pPr>
            <a:r>
              <a:rPr lang="en-US" sz="1800" b="0" dirty="0"/>
              <a:t> To monitor the heterogeneity in practices</a:t>
            </a:r>
            <a:endParaRPr lang="en-US" sz="1800" dirty="0"/>
          </a:p>
          <a:p>
            <a:pPr lvl="1" algn="just">
              <a:buFont typeface="Arial" pitchFamily="34" charset="0"/>
              <a:buChar char="•"/>
            </a:pPr>
            <a:r>
              <a:rPr lang="en-US" sz="1800" b="0" dirty="0"/>
              <a:t> To identify obstacles to guideline implementation </a:t>
            </a:r>
          </a:p>
          <a:p>
            <a:pPr lvl="1" algn="just">
              <a:buFont typeface="Arial" pitchFamily="34" charset="0"/>
              <a:buChar char="•"/>
            </a:pPr>
            <a:r>
              <a:rPr lang="en-US" sz="1800" b="0" dirty="0"/>
              <a:t> To record dynamics of harmonization in Interventional Cardiology practices</a:t>
            </a:r>
          </a:p>
          <a:p>
            <a:pPr algn="just">
              <a:buFont typeface="Arial" pitchFamily="34" charset="0"/>
              <a:buChar char="•"/>
            </a:pPr>
            <a:endParaRPr lang="en-US" sz="1800" b="0" dirty="0"/>
          </a:p>
          <a:p>
            <a:pPr>
              <a:buFont typeface="Arial" pitchFamily="34" charset="0"/>
              <a:buChar char="•"/>
            </a:pPr>
            <a:endParaRPr lang="en-US" sz="1800" b="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Hospitals with </a:t>
            </a:r>
            <a:r>
              <a:rPr lang="en-GB" sz="2400" dirty="0" err="1"/>
              <a:t>cath</a:t>
            </a:r>
            <a:r>
              <a:rPr lang="en-GB" sz="2400" dirty="0"/>
              <a:t> labs and on-site cardiac surgery (per million people), 2016 or latest year</a:t>
            </a:r>
            <a:endParaRPr lang="fr-FR" sz="2400" dirty="0"/>
          </a:p>
        </p:txBody>
      </p:sp>
      <p:pic>
        <p:nvPicPr>
          <p:cNvPr id="4098" name="Picture 2" descr="D:\Local Users\paola_thellung\Desktop\Works-Slides\Bar charts\Pdf\20180509_Bar charts_section 10011.png"/>
          <p:cNvPicPr>
            <a:picLocks noChangeAspect="1" noChangeArrowheads="1"/>
          </p:cNvPicPr>
          <p:nvPr/>
        </p:nvPicPr>
        <p:blipFill>
          <a:blip r:embed="rId2" cstate="print"/>
          <a:srcRect l="8325" t="5555" r="10696" b="67435"/>
          <a:stretch>
            <a:fillRect/>
          </a:stretch>
        </p:blipFill>
        <p:spPr bwMode="auto">
          <a:xfrm>
            <a:off x="642910" y="1071551"/>
            <a:ext cx="7628036" cy="3600000"/>
          </a:xfrm>
          <a:prstGeom prst="rect">
            <a:avLst/>
          </a:prstGeom>
          <a:noFill/>
        </p:spPr>
      </p:pic>
      <p:sp>
        <p:nvSpPr>
          <p:cNvPr id="5" name="TextBox 4"/>
          <p:cNvSpPr txBox="1"/>
          <p:nvPr/>
        </p:nvSpPr>
        <p:spPr>
          <a:xfrm>
            <a:off x="571472" y="4643452"/>
            <a:ext cx="7786742" cy="400110"/>
          </a:xfrm>
          <a:prstGeom prst="rect">
            <a:avLst/>
          </a:prstGeom>
          <a:noFill/>
        </p:spPr>
        <p:txBody>
          <a:bodyPr wrap="square" rtlCol="0">
            <a:spAutoFit/>
          </a:bodyPr>
          <a:lstStyle/>
          <a:p>
            <a:r>
              <a:rPr lang="en-GB" sz="1000" i="1" dirty="0"/>
              <a:t>Source: Data on hospitals with </a:t>
            </a:r>
            <a:r>
              <a:rPr lang="en-GB" sz="1000" i="1" dirty="0" err="1"/>
              <a:t>cath</a:t>
            </a:r>
            <a:r>
              <a:rPr lang="en-GB" sz="1000" i="1" dirty="0"/>
              <a:t> labs and on-site cardiac surgery are from the EAPCI White Book database, 2016 (except Germany: 2017), data on file. </a:t>
            </a:r>
            <a:r>
              <a:rPr lang="en-US" sz="1000" i="1" dirty="0"/>
              <a:t>Data unavailable</a:t>
            </a:r>
            <a:r>
              <a:rPr lang="en-GB" sz="1000" i="1" dirty="0"/>
              <a:t>: Spain.</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Hospitals with </a:t>
            </a:r>
            <a:r>
              <a:rPr lang="en-GB" sz="2400" dirty="0" err="1"/>
              <a:t>cath</a:t>
            </a:r>
            <a:r>
              <a:rPr lang="en-GB" sz="2400" dirty="0"/>
              <a:t> labs and on-site cardiac surgery (per million people), 2016 or latest year</a:t>
            </a:r>
            <a:endParaRPr lang="fr-FR" sz="2400" dirty="0"/>
          </a:p>
        </p:txBody>
      </p:sp>
      <p:pic>
        <p:nvPicPr>
          <p:cNvPr id="21506" name="Picture 2" descr="D:\Local Users\paola_thellung\Desktop\Works-Slides\Maps\Pdf\Map_1.50001.png"/>
          <p:cNvPicPr>
            <a:picLocks noChangeAspect="1" noChangeArrowheads="1"/>
          </p:cNvPicPr>
          <p:nvPr/>
        </p:nvPicPr>
        <p:blipFill>
          <a:blip r:embed="rId2" cstate="print"/>
          <a:srcRect l="4847" t="8333" r="25460" b="18055"/>
          <a:stretch>
            <a:fillRect/>
          </a:stretch>
        </p:blipFill>
        <p:spPr bwMode="auto">
          <a:xfrm>
            <a:off x="1714480" y="1071552"/>
            <a:ext cx="4822642" cy="3600000"/>
          </a:xfrm>
          <a:prstGeom prst="rect">
            <a:avLst/>
          </a:prstGeom>
          <a:noFill/>
        </p:spPr>
      </p:pic>
      <p:sp>
        <p:nvSpPr>
          <p:cNvPr id="5" name="TextBox 4"/>
          <p:cNvSpPr txBox="1"/>
          <p:nvPr/>
        </p:nvSpPr>
        <p:spPr>
          <a:xfrm>
            <a:off x="571472" y="4643452"/>
            <a:ext cx="7786742" cy="400110"/>
          </a:xfrm>
          <a:prstGeom prst="rect">
            <a:avLst/>
          </a:prstGeom>
          <a:noFill/>
        </p:spPr>
        <p:txBody>
          <a:bodyPr wrap="square" rtlCol="0">
            <a:spAutoFit/>
          </a:bodyPr>
          <a:lstStyle/>
          <a:p>
            <a:r>
              <a:rPr lang="en-GB" sz="1000" i="1" dirty="0"/>
              <a:t>Source: Data on hospitals with </a:t>
            </a:r>
            <a:r>
              <a:rPr lang="en-GB" sz="1000" i="1" dirty="0" err="1"/>
              <a:t>cath</a:t>
            </a:r>
            <a:r>
              <a:rPr lang="en-GB" sz="1000" i="1" dirty="0"/>
              <a:t> labs and on-site cardiac surgery are from the EAPCI White Book database, 2016 (except Germany: 2017), data on file. </a:t>
            </a:r>
            <a:r>
              <a:rPr lang="en-US" sz="1000" i="1" dirty="0"/>
              <a:t>Data unavailable</a:t>
            </a:r>
            <a:r>
              <a:rPr lang="en-GB" sz="1000" i="1" dirty="0"/>
              <a:t>: Spain.</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819281" cy="720082"/>
          </a:xfrm>
        </p:spPr>
        <p:txBody>
          <a:bodyPr/>
          <a:lstStyle/>
          <a:p>
            <a:r>
              <a:rPr lang="en-GB" sz="2200" dirty="0"/>
              <a:t>Hospitals with </a:t>
            </a:r>
            <a:r>
              <a:rPr lang="en-GB" sz="2200" dirty="0" err="1"/>
              <a:t>cath</a:t>
            </a:r>
            <a:r>
              <a:rPr lang="en-GB" sz="2200" dirty="0"/>
              <a:t> labs (per million) versus hospitals with </a:t>
            </a:r>
            <a:r>
              <a:rPr lang="en-GB" sz="2200" dirty="0" err="1"/>
              <a:t>cath</a:t>
            </a:r>
            <a:r>
              <a:rPr lang="en-GB" sz="2200" dirty="0"/>
              <a:t> labs and on-site cardiac surgery (per million), 2016 or latest year</a:t>
            </a:r>
            <a:endParaRPr lang="fr-FR" sz="2200" dirty="0"/>
          </a:p>
          <a:p>
            <a:endParaRPr lang="fr-FR" sz="2200" dirty="0"/>
          </a:p>
        </p:txBody>
      </p:sp>
      <p:sp>
        <p:nvSpPr>
          <p:cNvPr id="5" name="TextBox 4"/>
          <p:cNvSpPr txBox="1"/>
          <p:nvPr/>
        </p:nvSpPr>
        <p:spPr>
          <a:xfrm>
            <a:off x="571472" y="4500576"/>
            <a:ext cx="7786742" cy="707886"/>
          </a:xfrm>
          <a:prstGeom prst="rect">
            <a:avLst/>
          </a:prstGeom>
          <a:noFill/>
        </p:spPr>
        <p:txBody>
          <a:bodyPr wrap="square" rtlCol="0">
            <a:spAutoFit/>
          </a:bodyPr>
          <a:lstStyle/>
          <a:p>
            <a:r>
              <a:rPr lang="en-GB" sz="1000" i="1" dirty="0"/>
              <a:t>The two bars are overlapping,  they both start at zero. </a:t>
            </a:r>
            <a:r>
              <a:rPr lang="en-US" sz="1000" i="1" dirty="0"/>
              <a:t>1) </a:t>
            </a:r>
            <a:r>
              <a:rPr lang="en-GB" sz="1000" i="1" dirty="0"/>
              <a:t>Hospitals with </a:t>
            </a:r>
            <a:r>
              <a:rPr lang="en-GB" sz="1000" i="1" dirty="0" err="1"/>
              <a:t>cath</a:t>
            </a:r>
            <a:r>
              <a:rPr lang="en-GB" sz="1000" i="1" dirty="0"/>
              <a:t> labs.</a:t>
            </a:r>
            <a:r>
              <a:rPr lang="en-GB" sz="1000" b="1" i="1" dirty="0"/>
              <a:t> </a:t>
            </a:r>
            <a:r>
              <a:rPr lang="en-GB" sz="1000" i="1" dirty="0"/>
              <a:t>Source: EAPCI White Book database, 2016 (Netherlands, Turkey: 2017), data on file. </a:t>
            </a:r>
            <a:r>
              <a:rPr lang="en-US" sz="1000" i="1" dirty="0"/>
              <a:t>Data unavailable</a:t>
            </a:r>
            <a:r>
              <a:rPr lang="en-GB" sz="1000" i="1" dirty="0"/>
              <a:t>: Germany </a:t>
            </a:r>
            <a:r>
              <a:rPr lang="en-US" sz="1000" i="1" dirty="0"/>
              <a:t>2) H</a:t>
            </a:r>
            <a:r>
              <a:rPr lang="en-GB" sz="1000" i="1" dirty="0" err="1"/>
              <a:t>ospitals</a:t>
            </a:r>
            <a:r>
              <a:rPr lang="en-GB" sz="1000" i="1" dirty="0"/>
              <a:t> with </a:t>
            </a:r>
            <a:r>
              <a:rPr lang="en-GB" sz="1000" i="1" dirty="0" err="1"/>
              <a:t>cath</a:t>
            </a:r>
            <a:r>
              <a:rPr lang="en-GB" sz="1000" i="1" dirty="0"/>
              <a:t> labs and on-site cardiac surgery. Source: Data are from the EAPCI White Book database, 2016, data on file. </a:t>
            </a:r>
            <a:r>
              <a:rPr lang="en-US" sz="1000" i="1" dirty="0"/>
              <a:t>Data unavailable</a:t>
            </a:r>
            <a:r>
              <a:rPr lang="en-GB" sz="1000" i="1" dirty="0"/>
              <a:t>: Spain</a:t>
            </a:r>
            <a:endParaRPr lang="fr-FR" sz="1000" dirty="0"/>
          </a:p>
          <a:p>
            <a:endParaRPr lang="en-GB" sz="1000" dirty="0"/>
          </a:p>
        </p:txBody>
      </p:sp>
      <p:pic>
        <p:nvPicPr>
          <p:cNvPr id="9218" name="Picture 2" descr="D:\Local Users\sandra_nabavi\Desktop\EAPCI\empilées\40001.png"/>
          <p:cNvPicPr>
            <a:picLocks noChangeAspect="1" noChangeArrowheads="1"/>
          </p:cNvPicPr>
          <p:nvPr/>
        </p:nvPicPr>
        <p:blipFill>
          <a:blip r:embed="rId2" cstate="print"/>
          <a:srcRect l="7710" t="5255" r="10987" b="67355"/>
          <a:stretch>
            <a:fillRect/>
          </a:stretch>
        </p:blipFill>
        <p:spPr bwMode="auto">
          <a:xfrm>
            <a:off x="1357289" y="1142990"/>
            <a:ext cx="7042741" cy="3357586"/>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819281" cy="720082"/>
          </a:xfrm>
        </p:spPr>
        <p:txBody>
          <a:bodyPr/>
          <a:lstStyle/>
          <a:p>
            <a:r>
              <a:rPr lang="en-GB" sz="2200" dirty="0"/>
              <a:t>Hospitals with </a:t>
            </a:r>
            <a:r>
              <a:rPr lang="en-GB" sz="2200" dirty="0" err="1"/>
              <a:t>cath</a:t>
            </a:r>
            <a:r>
              <a:rPr lang="en-GB" sz="2200" dirty="0"/>
              <a:t> labs performing structural heart disease interventions in the adult (per million people), 2016</a:t>
            </a:r>
            <a:endParaRPr lang="fr-FR" sz="2200" dirty="0"/>
          </a:p>
          <a:p>
            <a:endParaRPr lang="fr-FR" sz="2200" dirty="0"/>
          </a:p>
        </p:txBody>
      </p:sp>
      <p:pic>
        <p:nvPicPr>
          <p:cNvPr id="5122" name="Picture 2" descr="D:\Local Users\paola_thellung\Desktop\Works-Slides\Bar charts\Pdf\20180509_Bar charts_section 10012.png"/>
          <p:cNvPicPr>
            <a:picLocks noGrp="1" noChangeAspect="1" noChangeArrowheads="1"/>
          </p:cNvPicPr>
          <p:nvPr>
            <p:ph sz="quarter" idx="11"/>
          </p:nvPr>
        </p:nvPicPr>
        <p:blipFill>
          <a:blip r:embed="rId2" cstate="print"/>
          <a:srcRect l="7504" t="5304" r="9948" b="66410"/>
          <a:stretch>
            <a:fillRect/>
          </a:stretch>
        </p:blipFill>
        <p:spPr bwMode="auto">
          <a:xfrm>
            <a:off x="500035" y="1000114"/>
            <a:ext cx="7424999" cy="3600000"/>
          </a:xfrm>
          <a:prstGeom prst="rect">
            <a:avLst/>
          </a:prstGeom>
          <a:noFill/>
        </p:spPr>
      </p:pic>
      <p:sp>
        <p:nvSpPr>
          <p:cNvPr id="5" name="TextBox 4"/>
          <p:cNvSpPr txBox="1"/>
          <p:nvPr/>
        </p:nvSpPr>
        <p:spPr>
          <a:xfrm>
            <a:off x="571472" y="4643452"/>
            <a:ext cx="7786742" cy="553998"/>
          </a:xfrm>
          <a:prstGeom prst="rect">
            <a:avLst/>
          </a:prstGeom>
          <a:noFill/>
        </p:spPr>
        <p:txBody>
          <a:bodyPr wrap="square" rtlCol="0">
            <a:spAutoFit/>
          </a:bodyPr>
          <a:lstStyle/>
          <a:p>
            <a:r>
              <a:rPr lang="en-US" sz="1000" i="1" dirty="0"/>
              <a:t>Source: Data on hospitals with </a:t>
            </a:r>
            <a:r>
              <a:rPr lang="en-US" sz="1000" i="1" dirty="0" err="1"/>
              <a:t>cath</a:t>
            </a:r>
            <a:r>
              <a:rPr lang="en-US" sz="1000" i="1" dirty="0"/>
              <a:t> labs performing structural heart disease interventions in the adult are from the EAPCI White Book database, 2016, data on file. Data unavailable: Germany, Turkey.</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819281" cy="720082"/>
          </a:xfrm>
        </p:spPr>
        <p:txBody>
          <a:bodyPr/>
          <a:lstStyle/>
          <a:p>
            <a:r>
              <a:rPr lang="en-GB" sz="2200" dirty="0"/>
              <a:t>Hospitals with </a:t>
            </a:r>
            <a:r>
              <a:rPr lang="en-GB" sz="2200" dirty="0" err="1"/>
              <a:t>cath</a:t>
            </a:r>
            <a:r>
              <a:rPr lang="en-GB" sz="2200" dirty="0"/>
              <a:t> labs performing structural heart disease interventions in the adult (per million people), 2016</a:t>
            </a:r>
            <a:endParaRPr lang="fr-FR" sz="2200" dirty="0"/>
          </a:p>
          <a:p>
            <a:endParaRPr lang="fr-FR" sz="2200" dirty="0"/>
          </a:p>
        </p:txBody>
      </p:sp>
      <p:pic>
        <p:nvPicPr>
          <p:cNvPr id="23554" name="Picture 2" descr="D:\Local Users\paola_thellung\Desktop\Works-Slides\Maps\Pdf\Map_1.60001.png"/>
          <p:cNvPicPr>
            <a:picLocks noChangeAspect="1" noChangeArrowheads="1"/>
          </p:cNvPicPr>
          <p:nvPr/>
        </p:nvPicPr>
        <p:blipFill>
          <a:blip r:embed="rId2" cstate="print"/>
          <a:srcRect l="4847" t="11111" r="25460" b="15183"/>
          <a:stretch>
            <a:fillRect/>
          </a:stretch>
        </p:blipFill>
        <p:spPr bwMode="auto">
          <a:xfrm>
            <a:off x="1643042" y="1000114"/>
            <a:ext cx="4816441" cy="3600000"/>
          </a:xfrm>
          <a:prstGeom prst="rect">
            <a:avLst/>
          </a:prstGeom>
          <a:noFill/>
        </p:spPr>
      </p:pic>
      <p:sp>
        <p:nvSpPr>
          <p:cNvPr id="7" name="TextBox 6"/>
          <p:cNvSpPr txBox="1"/>
          <p:nvPr/>
        </p:nvSpPr>
        <p:spPr>
          <a:xfrm>
            <a:off x="571472" y="4643452"/>
            <a:ext cx="7786742" cy="553998"/>
          </a:xfrm>
          <a:prstGeom prst="rect">
            <a:avLst/>
          </a:prstGeom>
          <a:noFill/>
        </p:spPr>
        <p:txBody>
          <a:bodyPr wrap="square" rtlCol="0">
            <a:spAutoFit/>
          </a:bodyPr>
          <a:lstStyle/>
          <a:p>
            <a:r>
              <a:rPr lang="en-US" sz="1000" i="1" dirty="0"/>
              <a:t>Source: Data on hospitals with </a:t>
            </a:r>
            <a:r>
              <a:rPr lang="en-US" sz="1000" i="1" dirty="0" err="1"/>
              <a:t>cath</a:t>
            </a:r>
            <a:r>
              <a:rPr lang="en-US" sz="1000" i="1" dirty="0"/>
              <a:t> labs performing structural heart disease interventions in the adult are from the EAPCI White Book database, 2016, data on file. Data unavailable: Germany, Turkey.</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Hospitals with </a:t>
            </a:r>
            <a:r>
              <a:rPr lang="en-GB" sz="2400" dirty="0" err="1"/>
              <a:t>cath</a:t>
            </a:r>
            <a:r>
              <a:rPr lang="en-GB" sz="2400" dirty="0"/>
              <a:t> labs performing TAVI (per million people), 2016 or latest year</a:t>
            </a:r>
            <a:endParaRPr lang="fr-FR" sz="2400" dirty="0"/>
          </a:p>
        </p:txBody>
      </p:sp>
      <p:pic>
        <p:nvPicPr>
          <p:cNvPr id="6146" name="Picture 2" descr="D:\Local Users\paola_thellung\Desktop\Works-Slides\Bar charts\Pdf\20180509_Bar charts_section 10013.png"/>
          <p:cNvPicPr>
            <a:picLocks noChangeAspect="1" noChangeArrowheads="1"/>
          </p:cNvPicPr>
          <p:nvPr/>
        </p:nvPicPr>
        <p:blipFill>
          <a:blip r:embed="rId2" cstate="print"/>
          <a:srcRect l="6765" t="5262" r="11162" b="65570"/>
          <a:stretch>
            <a:fillRect/>
          </a:stretch>
        </p:blipFill>
        <p:spPr bwMode="auto">
          <a:xfrm>
            <a:off x="714351" y="1000114"/>
            <a:ext cx="7230927" cy="3636000"/>
          </a:xfrm>
          <a:prstGeom prst="rect">
            <a:avLst/>
          </a:prstGeom>
          <a:noFill/>
        </p:spPr>
      </p:pic>
      <p:sp>
        <p:nvSpPr>
          <p:cNvPr id="5" name="TextBox 4"/>
          <p:cNvSpPr txBox="1"/>
          <p:nvPr/>
        </p:nvSpPr>
        <p:spPr>
          <a:xfrm>
            <a:off x="571472" y="4643452"/>
            <a:ext cx="7786742" cy="400110"/>
          </a:xfrm>
          <a:prstGeom prst="rect">
            <a:avLst/>
          </a:prstGeom>
          <a:noFill/>
        </p:spPr>
        <p:txBody>
          <a:bodyPr wrap="square" rtlCol="0">
            <a:spAutoFit/>
          </a:bodyPr>
          <a:lstStyle/>
          <a:p>
            <a:r>
              <a:rPr lang="en-GB" sz="1000" i="1" dirty="0"/>
              <a:t>Source: Data on hospitals with </a:t>
            </a:r>
            <a:r>
              <a:rPr lang="en-GB" sz="1000" i="1" dirty="0" err="1"/>
              <a:t>cath</a:t>
            </a:r>
            <a:r>
              <a:rPr lang="en-GB" sz="1000" i="1" dirty="0"/>
              <a:t> labs performing TAVI are from the EAPCI White Book database, 2016, (except Germany: 2015; Turkey: 2017), data on file. </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Hospitals with </a:t>
            </a:r>
            <a:r>
              <a:rPr lang="en-GB" sz="2400" dirty="0" err="1"/>
              <a:t>cath</a:t>
            </a:r>
            <a:r>
              <a:rPr lang="en-GB" sz="2400" dirty="0"/>
              <a:t> labs performing TAVI (per million people), 2016 or latest year</a:t>
            </a:r>
            <a:endParaRPr lang="fr-FR" sz="2400" dirty="0"/>
          </a:p>
        </p:txBody>
      </p:sp>
      <p:pic>
        <p:nvPicPr>
          <p:cNvPr id="24578" name="Picture 2" descr="D:\Local Users\paola_thellung\Desktop\Works-Slides\Maps\Pdf\Map_1.70001.png"/>
          <p:cNvPicPr>
            <a:picLocks noGrp="1" noChangeAspect="1" noChangeArrowheads="1"/>
          </p:cNvPicPr>
          <p:nvPr>
            <p:ph sz="quarter" idx="11"/>
          </p:nvPr>
        </p:nvPicPr>
        <p:blipFill>
          <a:blip r:embed="rId2" cstate="print"/>
          <a:srcRect l="5190" t="8788" r="25266" b="17201"/>
          <a:stretch>
            <a:fillRect/>
          </a:stretch>
        </p:blipFill>
        <p:spPr bwMode="auto">
          <a:xfrm>
            <a:off x="1785918" y="1000114"/>
            <a:ext cx="4786346" cy="3600000"/>
          </a:xfrm>
          <a:prstGeom prst="rect">
            <a:avLst/>
          </a:prstGeom>
          <a:noFill/>
        </p:spPr>
      </p:pic>
      <p:sp>
        <p:nvSpPr>
          <p:cNvPr id="6" name="TextBox 5"/>
          <p:cNvSpPr txBox="1"/>
          <p:nvPr/>
        </p:nvSpPr>
        <p:spPr>
          <a:xfrm>
            <a:off x="571472" y="4643452"/>
            <a:ext cx="7786742" cy="400110"/>
          </a:xfrm>
          <a:prstGeom prst="rect">
            <a:avLst/>
          </a:prstGeom>
          <a:noFill/>
        </p:spPr>
        <p:txBody>
          <a:bodyPr wrap="square" rtlCol="0">
            <a:spAutoFit/>
          </a:bodyPr>
          <a:lstStyle/>
          <a:p>
            <a:r>
              <a:rPr lang="en-GB" sz="1000" i="1" dirty="0"/>
              <a:t>Source: Data on hospitals with </a:t>
            </a:r>
            <a:r>
              <a:rPr lang="en-GB" sz="1000" i="1" dirty="0" err="1"/>
              <a:t>cath</a:t>
            </a:r>
            <a:r>
              <a:rPr lang="en-GB" sz="1000" i="1" dirty="0"/>
              <a:t> labs performing TAVI are from the EAPCI White Book database, 2016, (except Germany: 2015; Turkey: 2017), data on file. </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85720" y="214296"/>
            <a:ext cx="7533529" cy="720082"/>
          </a:xfrm>
        </p:spPr>
        <p:txBody>
          <a:bodyPr/>
          <a:lstStyle/>
          <a:p>
            <a:r>
              <a:rPr lang="en-GB" sz="2200" dirty="0"/>
              <a:t>Hospitals with </a:t>
            </a:r>
            <a:r>
              <a:rPr lang="en-GB" sz="2200" dirty="0" err="1"/>
              <a:t>cath</a:t>
            </a:r>
            <a:r>
              <a:rPr lang="en-GB" sz="2200" dirty="0"/>
              <a:t> labs performing TAVI (per million) versus hospitals with </a:t>
            </a:r>
            <a:r>
              <a:rPr lang="en-GB" sz="2200" dirty="0" err="1"/>
              <a:t>cath</a:t>
            </a:r>
            <a:r>
              <a:rPr lang="en-GB" sz="2200" dirty="0"/>
              <a:t> labs performing structural heart disease interventions in the adult (per million), 2016</a:t>
            </a:r>
            <a:endParaRPr lang="fr-FR" sz="2200" dirty="0"/>
          </a:p>
          <a:p>
            <a:endParaRPr lang="fr-FR" dirty="0"/>
          </a:p>
        </p:txBody>
      </p:sp>
      <p:sp>
        <p:nvSpPr>
          <p:cNvPr id="5" name="TextBox 4"/>
          <p:cNvSpPr txBox="1"/>
          <p:nvPr/>
        </p:nvSpPr>
        <p:spPr>
          <a:xfrm>
            <a:off x="571472" y="4643452"/>
            <a:ext cx="7786742" cy="400110"/>
          </a:xfrm>
          <a:prstGeom prst="rect">
            <a:avLst/>
          </a:prstGeom>
          <a:noFill/>
        </p:spPr>
        <p:txBody>
          <a:bodyPr wrap="square" rtlCol="0">
            <a:spAutoFit/>
          </a:bodyPr>
          <a:lstStyle/>
          <a:p>
            <a:r>
              <a:rPr lang="en-GB" sz="1000" i="1" dirty="0"/>
              <a:t>1) Hospitals with </a:t>
            </a:r>
            <a:r>
              <a:rPr lang="en-GB" sz="1000" i="1" dirty="0" err="1"/>
              <a:t>cath</a:t>
            </a:r>
            <a:r>
              <a:rPr lang="en-GB" sz="1000" i="1" dirty="0"/>
              <a:t> labs performing TAVI. Source: EAPCI White Book database, 2016, data on file.  2) Hospitals with </a:t>
            </a:r>
            <a:r>
              <a:rPr lang="en-GB" sz="1000" i="1" dirty="0" err="1"/>
              <a:t>cath</a:t>
            </a:r>
            <a:r>
              <a:rPr lang="en-GB" sz="1000" i="1" dirty="0"/>
              <a:t> labs performing structural heart disease interventions in the adult. Source: EAPCI White Book database, 2016, data on file. Data unavailable: Turkey, Germany </a:t>
            </a:r>
            <a:endParaRPr lang="fr-FR" sz="1000" dirty="0"/>
          </a:p>
        </p:txBody>
      </p:sp>
      <p:pic>
        <p:nvPicPr>
          <p:cNvPr id="1026" name="Picture 2" descr="H:\Teams\ESC Brussels Office\Atlas2016-2017\0. Atlas 2nd rollout 2017\EAPCI\03 Deliverables\Slides Library\Combined graphs\Pdf\20180427_gr040001.png"/>
          <p:cNvPicPr>
            <a:picLocks noChangeAspect="1" noChangeArrowheads="1"/>
          </p:cNvPicPr>
          <p:nvPr/>
        </p:nvPicPr>
        <p:blipFill>
          <a:blip r:embed="rId2" cstate="print"/>
          <a:srcRect l="6765" t="5481" r="8731" b="65278"/>
          <a:stretch>
            <a:fillRect/>
          </a:stretch>
        </p:blipFill>
        <p:spPr bwMode="auto">
          <a:xfrm>
            <a:off x="857224" y="1428742"/>
            <a:ext cx="6491116" cy="3178160"/>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Interventional cardiologists (per million people), 2016 or latest year </a:t>
            </a:r>
            <a:endParaRPr lang="fr-FR" sz="2400" dirty="0"/>
          </a:p>
        </p:txBody>
      </p:sp>
      <p:pic>
        <p:nvPicPr>
          <p:cNvPr id="7170" name="Picture 2" descr="D:\Local Users\paola_thellung\Desktop\Works-Slides\Bar charts\Pdf\20180509_Bar charts_section 10014.png"/>
          <p:cNvPicPr>
            <a:picLocks noChangeAspect="1" noChangeArrowheads="1"/>
          </p:cNvPicPr>
          <p:nvPr/>
        </p:nvPicPr>
        <p:blipFill>
          <a:blip r:embed="rId2" cstate="print"/>
          <a:srcRect l="8325" t="5268" r="10696" b="65278"/>
          <a:stretch>
            <a:fillRect/>
          </a:stretch>
        </p:blipFill>
        <p:spPr bwMode="auto">
          <a:xfrm>
            <a:off x="928663" y="1071552"/>
            <a:ext cx="6715171" cy="3455873"/>
          </a:xfrm>
          <a:prstGeom prst="rect">
            <a:avLst/>
          </a:prstGeom>
          <a:noFill/>
        </p:spPr>
      </p:pic>
      <p:sp>
        <p:nvSpPr>
          <p:cNvPr id="5" name="TextBox 4"/>
          <p:cNvSpPr txBox="1"/>
          <p:nvPr/>
        </p:nvSpPr>
        <p:spPr>
          <a:xfrm>
            <a:off x="571472" y="4643452"/>
            <a:ext cx="7929618" cy="553998"/>
          </a:xfrm>
          <a:prstGeom prst="rect">
            <a:avLst/>
          </a:prstGeom>
          <a:noFill/>
        </p:spPr>
        <p:txBody>
          <a:bodyPr wrap="square" rtlCol="0">
            <a:spAutoFit/>
          </a:bodyPr>
          <a:lstStyle/>
          <a:p>
            <a:r>
              <a:rPr lang="en-GB" sz="1000" i="1" dirty="0"/>
              <a:t>Source: Data on interventional cardiologists are from the EAPCI White Book database (except Italy: ESC Atlas of Cardiology database), 2016 (except Germany: 2015; Switzerland, Netherlands: 2017), data on file. Note: </a:t>
            </a:r>
            <a:r>
              <a:rPr lang="en-US" sz="1000" i="1" dirty="0"/>
              <a:t>In Germany there is no difference between interventional and non-interventional cardiologists.</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Interventional cardiologists (per million people), 2016 or latest year</a:t>
            </a:r>
            <a:endParaRPr lang="fr-FR" sz="2400" dirty="0"/>
          </a:p>
        </p:txBody>
      </p:sp>
      <p:pic>
        <p:nvPicPr>
          <p:cNvPr id="25602" name="Picture 2" descr="D:\Local Users\paola_thellung\Desktop\Works-Slides\Maps\Pdf\Map_1.80001.png"/>
          <p:cNvPicPr>
            <a:picLocks noChangeAspect="1" noChangeArrowheads="1"/>
          </p:cNvPicPr>
          <p:nvPr/>
        </p:nvPicPr>
        <p:blipFill>
          <a:blip r:embed="rId2" cstate="print"/>
          <a:srcRect l="4847" t="9722" r="25460" b="16666"/>
          <a:stretch>
            <a:fillRect/>
          </a:stretch>
        </p:blipFill>
        <p:spPr bwMode="auto">
          <a:xfrm>
            <a:off x="2000232" y="1142990"/>
            <a:ext cx="4572032" cy="3412925"/>
          </a:xfrm>
          <a:prstGeom prst="rect">
            <a:avLst/>
          </a:prstGeom>
          <a:noFill/>
        </p:spPr>
      </p:pic>
      <p:sp>
        <p:nvSpPr>
          <p:cNvPr id="7" name="TextBox 6"/>
          <p:cNvSpPr txBox="1"/>
          <p:nvPr/>
        </p:nvSpPr>
        <p:spPr>
          <a:xfrm>
            <a:off x="571472" y="4643452"/>
            <a:ext cx="8072494" cy="553998"/>
          </a:xfrm>
          <a:prstGeom prst="rect">
            <a:avLst/>
          </a:prstGeom>
          <a:noFill/>
        </p:spPr>
        <p:txBody>
          <a:bodyPr wrap="square" rtlCol="0">
            <a:spAutoFit/>
          </a:bodyPr>
          <a:lstStyle/>
          <a:p>
            <a:r>
              <a:rPr lang="en-GB" sz="1000" i="1" dirty="0"/>
              <a:t>Source: Data on interventional cardiologists are from the EAPCI White Book database (except Italy: ESC Atlas of Cardiology database), 2016 (except Germany: 2015; Switzerland, Netherlands: 2017), data on file. Note:</a:t>
            </a:r>
            <a:r>
              <a:rPr lang="en-US" sz="1000" i="1" dirty="0"/>
              <a:t> In Germany there is no difference between interventional and non interventional cardiologists.</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fr-FR" dirty="0"/>
              <a:t>A data collection </a:t>
            </a:r>
            <a:r>
              <a:rPr lang="fr-FR" dirty="0" err="1"/>
              <a:t>with</a:t>
            </a:r>
            <a:r>
              <a:rPr lang="fr-FR" dirty="0"/>
              <a:t> focus on </a:t>
            </a:r>
            <a:r>
              <a:rPr lang="fr-FR" dirty="0" err="1"/>
              <a:t>interventional</a:t>
            </a:r>
            <a:r>
              <a:rPr lang="fr-FR" dirty="0"/>
              <a:t> </a:t>
            </a:r>
            <a:r>
              <a:rPr lang="fr-FR" dirty="0" err="1"/>
              <a:t>cardiology</a:t>
            </a:r>
            <a:r>
              <a:rPr lang="fr-FR" dirty="0"/>
              <a:t> practice</a:t>
            </a:r>
          </a:p>
        </p:txBody>
      </p:sp>
      <p:grpSp>
        <p:nvGrpSpPr>
          <p:cNvPr id="15" name="Group 14"/>
          <p:cNvGrpSpPr/>
          <p:nvPr/>
        </p:nvGrpSpPr>
        <p:grpSpPr>
          <a:xfrm>
            <a:off x="5364088" y="3291830"/>
            <a:ext cx="2776583" cy="1192332"/>
            <a:chOff x="5364088" y="3291830"/>
            <a:chExt cx="2776583" cy="1192332"/>
          </a:xfrm>
        </p:grpSpPr>
        <p:pic>
          <p:nvPicPr>
            <p:cNvPr id="11" name="Picture 3" descr="D:\Local Users\paola_thellung\Desktop\Works-Slides\Combined graphs\Pdf\20180427_gr050001.png"/>
            <p:cNvPicPr>
              <a:picLocks noChangeAspect="1" noChangeArrowheads="1"/>
            </p:cNvPicPr>
            <p:nvPr/>
          </p:nvPicPr>
          <p:blipFill>
            <a:blip r:embed="rId2" cstate="print"/>
            <a:srcRect l="7861" t="5556" r="9600" b="69444"/>
            <a:stretch>
              <a:fillRect/>
            </a:stretch>
          </p:blipFill>
          <p:spPr bwMode="auto">
            <a:xfrm>
              <a:off x="5364088" y="3291830"/>
              <a:ext cx="2776583" cy="1189964"/>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5372039" y="3291830"/>
              <a:ext cx="2736304" cy="119233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13"/>
          <p:cNvGrpSpPr/>
          <p:nvPr/>
        </p:nvGrpSpPr>
        <p:grpSpPr>
          <a:xfrm>
            <a:off x="6372200" y="1707654"/>
            <a:ext cx="2376264" cy="1800200"/>
            <a:chOff x="6372200" y="1707654"/>
            <a:chExt cx="2376264" cy="1800200"/>
          </a:xfrm>
        </p:grpSpPr>
        <p:pic>
          <p:nvPicPr>
            <p:cNvPr id="10" name="Picture 3" descr="D:\Local Users\paola_thellung\Desktop\Works-Slides\Maps\Pdf\Map_1.20001.png"/>
            <p:cNvPicPr>
              <a:picLocks noChangeAspect="1" noChangeArrowheads="1"/>
            </p:cNvPicPr>
            <p:nvPr/>
          </p:nvPicPr>
          <p:blipFill>
            <a:blip r:embed="rId3" cstate="print"/>
            <a:srcRect l="6041" t="9585" r="25494" b="16607"/>
            <a:stretch>
              <a:fillRect/>
            </a:stretch>
          </p:blipFill>
          <p:spPr bwMode="auto">
            <a:xfrm>
              <a:off x="6372200" y="1707654"/>
              <a:ext cx="2362763" cy="180020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6372200" y="1707654"/>
              <a:ext cx="2376264" cy="18002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Content Placeholder 3"/>
          <p:cNvSpPr>
            <a:spLocks noGrp="1"/>
          </p:cNvSpPr>
          <p:nvPr>
            <p:ph sz="quarter" idx="11"/>
          </p:nvPr>
        </p:nvSpPr>
        <p:spPr>
          <a:xfrm>
            <a:off x="323528" y="1491630"/>
            <a:ext cx="7462860" cy="2857520"/>
          </a:xfrm>
        </p:spPr>
        <p:txBody>
          <a:bodyPr/>
          <a:lstStyle/>
          <a:p>
            <a:pPr lvl="1"/>
            <a:r>
              <a:rPr lang="en-GB" sz="1800" b="1" dirty="0"/>
              <a:t>Four main sections</a:t>
            </a:r>
            <a:r>
              <a:rPr lang="en-GB" sz="1800" dirty="0"/>
              <a:t>:</a:t>
            </a:r>
          </a:p>
          <a:p>
            <a:pPr lvl="1">
              <a:buFont typeface="Arial" pitchFamily="34" charset="0"/>
              <a:buChar char="•"/>
            </a:pPr>
            <a:r>
              <a:rPr lang="en-GB" sz="1800" dirty="0"/>
              <a:t> Health care resources with focus on interventional cardiology</a:t>
            </a:r>
          </a:p>
          <a:p>
            <a:pPr lvl="1">
              <a:buFont typeface="Arial" pitchFamily="34" charset="0"/>
              <a:buChar char="•"/>
            </a:pPr>
            <a:r>
              <a:rPr lang="en-GB" sz="1800" dirty="0"/>
              <a:t> Procedures for coronary interventions</a:t>
            </a:r>
          </a:p>
          <a:p>
            <a:pPr lvl="1">
              <a:buFont typeface="Arial" pitchFamily="34" charset="0"/>
              <a:buChar char="•"/>
            </a:pPr>
            <a:r>
              <a:rPr lang="en-GB" sz="1800" dirty="0"/>
              <a:t> PCI resources</a:t>
            </a:r>
          </a:p>
          <a:p>
            <a:pPr lvl="1">
              <a:buFont typeface="Arial" pitchFamily="34" charset="0"/>
              <a:buChar char="•"/>
            </a:pPr>
            <a:r>
              <a:rPr lang="en-GB" sz="1800" dirty="0"/>
              <a:t> Procedures and resources for structural heart interventions</a:t>
            </a:r>
          </a:p>
          <a:p>
            <a:pPr lvl="1"/>
            <a:endParaRPr lang="en-GB" sz="18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6863234" cy="1296145"/>
          </a:xfrm>
        </p:spPr>
        <p:txBody>
          <a:bodyPr/>
          <a:lstStyle/>
          <a:p>
            <a:r>
              <a:rPr lang="fr-FR" dirty="0" err="1"/>
              <a:t>Procedures</a:t>
            </a:r>
            <a:r>
              <a:rPr lang="fr-FR" dirty="0"/>
              <a:t> for </a:t>
            </a:r>
            <a:r>
              <a:rPr lang="fr-FR" dirty="0" err="1"/>
              <a:t>coronary</a:t>
            </a:r>
            <a:r>
              <a:rPr lang="fr-FR" dirty="0"/>
              <a:t> interventions</a:t>
            </a:r>
          </a:p>
        </p:txBody>
      </p:sp>
    </p:spTree>
    <p:extLst>
      <p:ext uri="{BB962C8B-B14F-4D97-AF65-F5344CB8AC3E}">
        <p14:creationId xmlns:p14="http://schemas.microsoft.com/office/powerpoint/2010/main" val="63652668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Diagnostic heart procedures (per million people), 2016 or latest year </a:t>
            </a:r>
            <a:endParaRPr lang="fr-FR" sz="2400" dirty="0"/>
          </a:p>
        </p:txBody>
      </p:sp>
      <p:pic>
        <p:nvPicPr>
          <p:cNvPr id="8194" name="Picture 2" descr="D:\Local Users\paola_thellung\Desktop\Works-Slides\Bar charts\Pdf\20180509_Bar charts_section 20010.png"/>
          <p:cNvPicPr>
            <a:picLocks noGrp="1" noChangeAspect="1" noChangeArrowheads="1"/>
          </p:cNvPicPr>
          <p:nvPr>
            <p:ph sz="quarter" idx="11"/>
          </p:nvPr>
        </p:nvPicPr>
        <p:blipFill>
          <a:blip r:embed="rId2" cstate="print"/>
          <a:srcRect l="7990" t="5274" r="9632" b="67215"/>
          <a:stretch>
            <a:fillRect/>
          </a:stretch>
        </p:blipFill>
        <p:spPr bwMode="auto">
          <a:xfrm>
            <a:off x="571472" y="1000114"/>
            <a:ext cx="7618604" cy="3600000"/>
          </a:xfrm>
          <a:prstGeom prst="rect">
            <a:avLst/>
          </a:prstGeom>
          <a:noFill/>
        </p:spPr>
      </p:pic>
      <p:sp>
        <p:nvSpPr>
          <p:cNvPr id="4" name="TextBox 3"/>
          <p:cNvSpPr txBox="1"/>
          <p:nvPr/>
        </p:nvSpPr>
        <p:spPr>
          <a:xfrm>
            <a:off x="214282" y="4643452"/>
            <a:ext cx="8715436" cy="707886"/>
          </a:xfrm>
          <a:prstGeom prst="rect">
            <a:avLst/>
          </a:prstGeom>
          <a:noFill/>
        </p:spPr>
        <p:txBody>
          <a:bodyPr wrap="square" rtlCol="0">
            <a:spAutoFit/>
          </a:bodyPr>
          <a:lstStyle/>
          <a:p>
            <a:r>
              <a:rPr lang="en-GB" sz="1000" i="1" dirty="0"/>
              <a:t>Source: Data on diagnostic heart procedures are from the EAPCI White Book database, 2016 (except Germany: 2015; Turkey: 2017), data on file. </a:t>
            </a:r>
            <a:r>
              <a:rPr lang="en-US" sz="1000" i="1" dirty="0"/>
              <a:t>Data unavailable</a:t>
            </a:r>
            <a:r>
              <a:rPr lang="en-GB" sz="1000" i="1" dirty="0"/>
              <a:t>: Belgium, Netherlands. Notes:  Germany: Value includes only left heart catheterizations; Greece: Extrapolation based on data representing 97% of total; Romania: Value covers 94% of the public and private interventional cardiology </a:t>
            </a:r>
            <a:r>
              <a:rPr lang="en-GB" sz="1000" i="1" dirty="0" err="1"/>
              <a:t>centers</a:t>
            </a:r>
            <a:r>
              <a:rPr lang="en-GB" sz="1000" i="1" dirty="0"/>
              <a:t> in the country; Sweden: Value includes only coronary angiographies.</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Diagnostic heart procedures (per million people), 2016 or latest year </a:t>
            </a:r>
            <a:endParaRPr lang="fr-FR" sz="2400" dirty="0"/>
          </a:p>
        </p:txBody>
      </p:sp>
      <p:pic>
        <p:nvPicPr>
          <p:cNvPr id="33794" name="Picture 2" descr="D:\Local Users\paola_thellung\Desktop\Works-Slides\Maps\Pdf\Map_2.010001.png"/>
          <p:cNvPicPr>
            <a:picLocks noChangeAspect="1" noChangeArrowheads="1"/>
          </p:cNvPicPr>
          <p:nvPr/>
        </p:nvPicPr>
        <p:blipFill>
          <a:blip r:embed="rId2" cstate="print"/>
          <a:srcRect l="4858" t="9722" r="25466" b="16666"/>
          <a:stretch>
            <a:fillRect/>
          </a:stretch>
        </p:blipFill>
        <p:spPr bwMode="auto">
          <a:xfrm>
            <a:off x="1643042" y="1071552"/>
            <a:ext cx="4822641" cy="3600000"/>
          </a:xfrm>
          <a:prstGeom prst="rect">
            <a:avLst/>
          </a:prstGeom>
          <a:noFill/>
        </p:spPr>
      </p:pic>
      <p:sp>
        <p:nvSpPr>
          <p:cNvPr id="5" name="TextBox 4"/>
          <p:cNvSpPr txBox="1"/>
          <p:nvPr/>
        </p:nvSpPr>
        <p:spPr>
          <a:xfrm>
            <a:off x="214282" y="4643452"/>
            <a:ext cx="8643998" cy="707886"/>
          </a:xfrm>
          <a:prstGeom prst="rect">
            <a:avLst/>
          </a:prstGeom>
          <a:noFill/>
        </p:spPr>
        <p:txBody>
          <a:bodyPr wrap="square" rtlCol="0">
            <a:spAutoFit/>
          </a:bodyPr>
          <a:lstStyle/>
          <a:p>
            <a:r>
              <a:rPr lang="en-GB" sz="1000" i="1" dirty="0"/>
              <a:t>Source: Data on diagnostic heart procedures are from the EAPCI White Book database, 2016 (except Germany: 2015; Turkey: 2017), data on file. </a:t>
            </a:r>
            <a:r>
              <a:rPr lang="en-US" sz="1000" i="1" dirty="0"/>
              <a:t>Data unavailable</a:t>
            </a:r>
            <a:r>
              <a:rPr lang="en-GB" sz="1000" i="1" dirty="0"/>
              <a:t>: Belgium, Netherlands. Notes:  Germany: Value includes only left heart catheterizations; Greece: Extrapolation based on data representing 97% of total; Romania: Value covers 94% of the public and private interventional cardiology </a:t>
            </a:r>
            <a:r>
              <a:rPr lang="en-GB" sz="1000" i="1" dirty="0" err="1"/>
              <a:t>centers</a:t>
            </a:r>
            <a:r>
              <a:rPr lang="en-GB" sz="1000" i="1" dirty="0"/>
              <a:t> in the country; Sweden: Value includes only coronary angiographies.</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err="1"/>
              <a:t>Percutaneous</a:t>
            </a:r>
            <a:r>
              <a:rPr lang="en-GB" sz="2400" dirty="0"/>
              <a:t> coronary interventions (PCI) (per million people), 2016 or latest year </a:t>
            </a:r>
            <a:endParaRPr lang="fr-FR" sz="2400" dirty="0"/>
          </a:p>
        </p:txBody>
      </p:sp>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are from the EAPCI White Book database, 2016 (except Germany: 2015; Slovenia, Turkey: 2017), data on file. Notes: Greece: </a:t>
            </a:r>
            <a:r>
              <a:rPr lang="en-US" sz="1000" i="1" dirty="0"/>
              <a:t>Extrapolation based on data representing 97% of total; Romania: Value covers 94% of the public and private interventional cardiology centers in the country.</a:t>
            </a:r>
            <a:endParaRPr lang="fr-FR" sz="1000" dirty="0"/>
          </a:p>
        </p:txBody>
      </p:sp>
      <p:pic>
        <p:nvPicPr>
          <p:cNvPr id="2051" name="Picture 3" descr="D:\Local Users\sandra_nabavi\Desktop\EAPCI\BON\pci-bar20001.png"/>
          <p:cNvPicPr>
            <a:picLocks noChangeAspect="1" noChangeArrowheads="1"/>
          </p:cNvPicPr>
          <p:nvPr/>
        </p:nvPicPr>
        <p:blipFill>
          <a:blip r:embed="rId2" cstate="print"/>
          <a:srcRect l="6638" t="5507" r="5441" b="53073"/>
          <a:stretch>
            <a:fillRect/>
          </a:stretch>
        </p:blipFill>
        <p:spPr bwMode="auto">
          <a:xfrm>
            <a:off x="1857356" y="1000114"/>
            <a:ext cx="5429288" cy="3619525"/>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err="1"/>
              <a:t>Percutaneous</a:t>
            </a:r>
            <a:r>
              <a:rPr lang="en-GB" sz="2400" dirty="0"/>
              <a:t> coronary interventions (PCI) (per million people), 2016 or latest year </a:t>
            </a:r>
            <a:endParaRPr lang="fr-FR" sz="2400" dirty="0"/>
          </a:p>
        </p:txBody>
      </p:sp>
      <p:pic>
        <p:nvPicPr>
          <p:cNvPr id="34818" name="Picture 2" descr="D:\Local Users\paola_thellung\Desktop\Works-Slides\Maps\Pdf\Map_2.020001.png"/>
          <p:cNvPicPr>
            <a:picLocks noChangeAspect="1" noChangeArrowheads="1"/>
          </p:cNvPicPr>
          <p:nvPr/>
        </p:nvPicPr>
        <p:blipFill>
          <a:blip r:embed="rId2" cstate="print"/>
          <a:srcRect l="4858" t="9722" r="25466" b="16666"/>
          <a:stretch>
            <a:fillRect/>
          </a:stretch>
        </p:blipFill>
        <p:spPr bwMode="auto">
          <a:xfrm>
            <a:off x="1785918" y="1071552"/>
            <a:ext cx="4822642" cy="3600000"/>
          </a:xfrm>
          <a:prstGeom prst="rect">
            <a:avLst/>
          </a:prstGeom>
          <a:noFill/>
        </p:spPr>
      </p:pic>
      <p:sp>
        <p:nvSpPr>
          <p:cNvPr id="4" name="TextBox 3"/>
          <p:cNvSpPr txBox="1"/>
          <p:nvPr/>
        </p:nvSpPr>
        <p:spPr>
          <a:xfrm>
            <a:off x="571472" y="4643452"/>
            <a:ext cx="7786742" cy="707886"/>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are from the EAPCI White Book database, 2016 (except Germany: 2015; Slovenia, Turkey: 2017), data on file. Notes: Greece: </a:t>
            </a:r>
            <a:r>
              <a:rPr lang="en-US" sz="1000" i="1" dirty="0"/>
              <a:t>Extrapolation based on data representing 97% of total; Romania: Value covers 94% of the public and private interventional cardiology centers in the country.</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err="1"/>
              <a:t>Percutaneous</a:t>
            </a:r>
            <a:r>
              <a:rPr lang="en-GB" sz="2400" dirty="0"/>
              <a:t> coronary interventions (PCI) performed by trans-radial access (%), 2016 or latest year </a:t>
            </a:r>
            <a:endParaRPr lang="fr-FR" sz="2400" dirty="0"/>
          </a:p>
        </p:txBody>
      </p:sp>
      <p:pic>
        <p:nvPicPr>
          <p:cNvPr id="10242" name="Picture 2" descr="D:\Local Users\paola_thellung\Desktop\Works-Slides\Bar charts\Pdf\20180509_Bar charts_section 20012.png"/>
          <p:cNvPicPr>
            <a:picLocks noGrp="1" noChangeAspect="1" noChangeArrowheads="1"/>
          </p:cNvPicPr>
          <p:nvPr>
            <p:ph sz="quarter" idx="11"/>
          </p:nvPr>
        </p:nvPicPr>
        <p:blipFill>
          <a:blip r:embed="rId2" cstate="print"/>
          <a:srcRect l="7749" t="4972" r="10651" b="66781"/>
          <a:stretch>
            <a:fillRect/>
          </a:stretch>
        </p:blipFill>
        <p:spPr bwMode="auto">
          <a:xfrm>
            <a:off x="642910" y="1000114"/>
            <a:ext cx="7350000" cy="3600000"/>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performed by trans-radial access (%) are from the EAPCI White Book database, 2016, data on file. </a:t>
            </a:r>
            <a:r>
              <a:rPr lang="en-US" sz="1000" i="1" dirty="0"/>
              <a:t>Data unavailable</a:t>
            </a:r>
            <a:r>
              <a:rPr lang="en-GB" sz="1000" i="1" dirty="0"/>
              <a:t>: Romania. Notes: Greece: </a:t>
            </a:r>
            <a:r>
              <a:rPr lang="en-US" sz="1000" i="1" dirty="0"/>
              <a:t>Estimation based on data representing 90% of total.</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err="1"/>
              <a:t>Percutaneous</a:t>
            </a:r>
            <a:r>
              <a:rPr lang="en-GB" sz="2400" dirty="0"/>
              <a:t> coronary interventions (PCI) performed by trans-radial access (%), 2016 or latest year </a:t>
            </a:r>
            <a:endParaRPr lang="fr-FR" sz="2400" dirty="0"/>
          </a:p>
        </p:txBody>
      </p:sp>
      <p:pic>
        <p:nvPicPr>
          <p:cNvPr id="35842" name="Picture 2" descr="D:\Local Users\paola_thellung\Desktop\Works-Slides\Maps\Pdf\Map_2.030001.png"/>
          <p:cNvPicPr>
            <a:picLocks noGrp="1" noChangeAspect="1" noChangeArrowheads="1"/>
          </p:cNvPicPr>
          <p:nvPr>
            <p:ph sz="quarter" idx="11"/>
          </p:nvPr>
        </p:nvPicPr>
        <p:blipFill>
          <a:blip r:embed="rId2" cstate="print"/>
          <a:srcRect l="6052" t="9585" r="25500" b="16607"/>
          <a:stretch>
            <a:fillRect/>
          </a:stretch>
        </p:blipFill>
        <p:spPr bwMode="auto">
          <a:xfrm>
            <a:off x="2071670" y="1000114"/>
            <a:ext cx="4725000" cy="3600000"/>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performed by trans-radial access (%) are from the EAPCI White Book database, 2016, data on file. </a:t>
            </a:r>
            <a:r>
              <a:rPr lang="en-US" sz="1000" i="1" dirty="0"/>
              <a:t>Data unavailable</a:t>
            </a:r>
            <a:r>
              <a:rPr lang="en-GB" sz="1000" i="1" dirty="0"/>
              <a:t>: Romania. Notes: Greece: </a:t>
            </a:r>
            <a:r>
              <a:rPr lang="en-US" sz="1000" i="1" dirty="0"/>
              <a:t>Estimation based on data representing 90% of total.</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Primary </a:t>
            </a:r>
            <a:r>
              <a:rPr lang="en-GB" sz="2400" dirty="0" err="1"/>
              <a:t>percutaneous</a:t>
            </a:r>
            <a:r>
              <a:rPr lang="en-GB" sz="2400" dirty="0"/>
              <a:t> coronary interventions (</a:t>
            </a:r>
            <a:r>
              <a:rPr lang="en-GB" sz="2400" dirty="0" err="1"/>
              <a:t>pPCI</a:t>
            </a:r>
            <a:r>
              <a:rPr lang="en-GB" sz="2400" dirty="0"/>
              <a:t>) (per million people), 2016 or latest year </a:t>
            </a:r>
            <a:endParaRPr lang="fr-FR" sz="2400" dirty="0"/>
          </a:p>
        </p:txBody>
      </p:sp>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primary </a:t>
            </a:r>
            <a:r>
              <a:rPr lang="en-GB" sz="1000" i="1" dirty="0" err="1"/>
              <a:t>percutaneous</a:t>
            </a:r>
            <a:r>
              <a:rPr lang="en-GB" sz="1000" i="1" dirty="0"/>
              <a:t> coronary interventions (</a:t>
            </a:r>
            <a:r>
              <a:rPr lang="en-GB" sz="1000" i="1" dirty="0" err="1"/>
              <a:t>pPCI</a:t>
            </a:r>
            <a:r>
              <a:rPr lang="en-GB" sz="1000" i="1" dirty="0"/>
              <a:t>) are from the EAPCI White Book database (except Poland: ESC Atlas of Cardiology database), 2016 (except Germany: 2015), data on file. </a:t>
            </a:r>
            <a:r>
              <a:rPr lang="en-US" sz="1000" i="1" dirty="0"/>
              <a:t>Data unavailable</a:t>
            </a:r>
            <a:r>
              <a:rPr lang="en-GB" sz="1000" i="1" dirty="0"/>
              <a:t>: France, Turkey. Notes :Greece: </a:t>
            </a:r>
            <a:r>
              <a:rPr lang="en-US" sz="1000" i="1" dirty="0"/>
              <a:t>Estimation based on data representing 90% of total; Romania: Value covers 94% of the public and private interventional cardiology centers in the country.</a:t>
            </a:r>
            <a:endParaRPr lang="fr-FR" sz="1000" dirty="0"/>
          </a:p>
        </p:txBody>
      </p:sp>
      <p:pic>
        <p:nvPicPr>
          <p:cNvPr id="1028" name="Picture 4" descr="D:\Local Users\sandra_nabavi\Desktop\kiki0001.png"/>
          <p:cNvPicPr>
            <a:picLocks noChangeAspect="1" noChangeArrowheads="1"/>
          </p:cNvPicPr>
          <p:nvPr/>
        </p:nvPicPr>
        <p:blipFill>
          <a:blip r:embed="rId2" cstate="print"/>
          <a:srcRect l="8574" t="6104" r="5527" b="61760"/>
          <a:stretch>
            <a:fillRect/>
          </a:stretch>
        </p:blipFill>
        <p:spPr bwMode="auto">
          <a:xfrm>
            <a:off x="1071538" y="1071552"/>
            <a:ext cx="6643734" cy="3517271"/>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Primary </a:t>
            </a:r>
            <a:r>
              <a:rPr lang="en-GB" sz="2400" dirty="0" err="1"/>
              <a:t>percutaneous</a:t>
            </a:r>
            <a:r>
              <a:rPr lang="en-GB" sz="2400" dirty="0"/>
              <a:t> coronary interventions (</a:t>
            </a:r>
            <a:r>
              <a:rPr lang="en-GB" sz="2400" dirty="0" err="1"/>
              <a:t>pPCI</a:t>
            </a:r>
            <a:r>
              <a:rPr lang="en-GB" sz="2400" dirty="0"/>
              <a:t>) (per million people), 2016 or latest year </a:t>
            </a:r>
            <a:endParaRPr lang="fr-FR" sz="2400" dirty="0"/>
          </a:p>
        </p:txBody>
      </p:sp>
      <p:pic>
        <p:nvPicPr>
          <p:cNvPr id="36866" name="Picture 2" descr="D:\Local Users\paola_thellung\Desktop\Works-Slides\Maps\Pdf\Map_2.040001.png"/>
          <p:cNvPicPr>
            <a:picLocks noChangeAspect="1" noChangeArrowheads="1"/>
          </p:cNvPicPr>
          <p:nvPr/>
        </p:nvPicPr>
        <p:blipFill>
          <a:blip r:embed="rId2" cstate="print"/>
          <a:srcRect l="4858" t="9722" r="25466" b="16666"/>
          <a:stretch>
            <a:fillRect/>
          </a:stretch>
        </p:blipFill>
        <p:spPr bwMode="auto">
          <a:xfrm>
            <a:off x="1857356" y="1000114"/>
            <a:ext cx="4822642" cy="3600000"/>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primary </a:t>
            </a:r>
            <a:r>
              <a:rPr lang="en-GB" sz="1000" i="1" dirty="0" err="1"/>
              <a:t>percutaneous</a:t>
            </a:r>
            <a:r>
              <a:rPr lang="en-GB" sz="1000" i="1" dirty="0"/>
              <a:t> coronary interventions (</a:t>
            </a:r>
            <a:r>
              <a:rPr lang="en-GB" sz="1000" i="1" dirty="0" err="1"/>
              <a:t>pPCI</a:t>
            </a:r>
            <a:r>
              <a:rPr lang="en-GB" sz="1000" i="1" dirty="0"/>
              <a:t>) are from the EAPCI White Book database (except Poland: ESC Atlas of Cardiology database), 2016 (except Germany: 2015), data on file. </a:t>
            </a:r>
            <a:r>
              <a:rPr lang="en-US" sz="1000" i="1" dirty="0"/>
              <a:t>Data unavailable</a:t>
            </a:r>
            <a:r>
              <a:rPr lang="en-GB" sz="1000" i="1" dirty="0"/>
              <a:t>: France, Turkey. Notes :Greece: </a:t>
            </a:r>
            <a:r>
              <a:rPr lang="en-US" sz="1000" i="1" dirty="0"/>
              <a:t>Estimation based on data representing 90% of total; Romania: Value covers 94% of the public and private interventional cardiology centers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142844" y="357172"/>
            <a:ext cx="7715304" cy="720082"/>
          </a:xfrm>
        </p:spPr>
        <p:txBody>
          <a:bodyPr/>
          <a:lstStyle/>
          <a:p>
            <a:r>
              <a:rPr lang="en-GB" sz="2400" dirty="0" err="1"/>
              <a:t>Percutaneous</a:t>
            </a:r>
            <a:r>
              <a:rPr lang="en-GB" sz="2400" dirty="0"/>
              <a:t> coronary interventions (PCI) (per million) versus primary </a:t>
            </a:r>
            <a:r>
              <a:rPr lang="en-GB" sz="2400" dirty="0" err="1"/>
              <a:t>percutaneous</a:t>
            </a:r>
            <a:r>
              <a:rPr lang="en-GB" sz="2400" dirty="0"/>
              <a:t> coronary interventions (</a:t>
            </a:r>
            <a:r>
              <a:rPr lang="en-GB" sz="2400" dirty="0" err="1"/>
              <a:t>pPCI</a:t>
            </a:r>
            <a:r>
              <a:rPr lang="en-GB" sz="2400" dirty="0"/>
              <a:t>) (per million), 2016 or latest year </a:t>
            </a:r>
            <a:endParaRPr lang="fr-FR" sz="2400" dirty="0"/>
          </a:p>
          <a:p>
            <a:endParaRPr lang="fr-FR" sz="2400" dirty="0"/>
          </a:p>
        </p:txBody>
      </p:sp>
      <p:sp>
        <p:nvSpPr>
          <p:cNvPr id="6" name="Rectangle 5"/>
          <p:cNvSpPr/>
          <p:nvPr/>
        </p:nvSpPr>
        <p:spPr>
          <a:xfrm>
            <a:off x="571472" y="4127837"/>
            <a:ext cx="7786742" cy="1015663"/>
          </a:xfrm>
          <a:prstGeom prst="rect">
            <a:avLst/>
          </a:prstGeom>
        </p:spPr>
        <p:txBody>
          <a:bodyPr wrap="square">
            <a:spAutoFit/>
          </a:bodyPr>
          <a:lstStyle/>
          <a:p>
            <a:r>
              <a:rPr lang="en-GB" sz="1000" i="1" dirty="0"/>
              <a:t>The two bars are overlapping,  they both start at zero.  </a:t>
            </a:r>
            <a:r>
              <a:rPr lang="en-GB" sz="1000" i="1" dirty="0">
                <a:solidFill>
                  <a:prstClr val="black"/>
                </a:solidFill>
              </a:rPr>
              <a:t>1) </a:t>
            </a:r>
            <a:r>
              <a:rPr lang="en-GB" sz="1000" i="1" dirty="0" err="1">
                <a:solidFill>
                  <a:prstClr val="black"/>
                </a:solidFill>
              </a:rPr>
              <a:t>Percutaneous</a:t>
            </a:r>
            <a:r>
              <a:rPr lang="en-GB" sz="1000" i="1" dirty="0">
                <a:solidFill>
                  <a:prstClr val="black"/>
                </a:solidFill>
              </a:rPr>
              <a:t> coronary interventions (PCI). Source: EAPCI White Book database, 2016, (except Germany: 2015; Slovenia), data on file. Notes: Greece: </a:t>
            </a:r>
            <a:r>
              <a:rPr lang="en-US" sz="1000" i="1" dirty="0">
                <a:solidFill>
                  <a:prstClr val="black"/>
                </a:solidFill>
              </a:rPr>
              <a:t>Extrapolation based on data representing 97% of total; Romania: Value covers 94% of the public and private interventional cardiology centers in the country. 2) P</a:t>
            </a:r>
            <a:r>
              <a:rPr lang="en-GB" sz="1000" i="1" dirty="0" err="1">
                <a:solidFill>
                  <a:prstClr val="black"/>
                </a:solidFill>
              </a:rPr>
              <a:t>rimary</a:t>
            </a:r>
            <a:r>
              <a:rPr lang="en-GB" sz="1000" i="1" dirty="0">
                <a:solidFill>
                  <a:prstClr val="black"/>
                </a:solidFill>
              </a:rPr>
              <a:t> </a:t>
            </a:r>
            <a:r>
              <a:rPr lang="en-GB" sz="1000" i="1" dirty="0" err="1">
                <a:solidFill>
                  <a:prstClr val="black"/>
                </a:solidFill>
              </a:rPr>
              <a:t>percutaneous</a:t>
            </a:r>
            <a:r>
              <a:rPr lang="en-GB" sz="1000" i="1" dirty="0">
                <a:solidFill>
                  <a:prstClr val="black"/>
                </a:solidFill>
              </a:rPr>
              <a:t> coronary interventions (</a:t>
            </a:r>
            <a:r>
              <a:rPr lang="en-GB" sz="1000" i="1" dirty="0" err="1">
                <a:solidFill>
                  <a:prstClr val="black"/>
                </a:solidFill>
              </a:rPr>
              <a:t>pPCI</a:t>
            </a:r>
            <a:r>
              <a:rPr lang="en-GB" sz="1000" i="1" dirty="0">
                <a:solidFill>
                  <a:prstClr val="black"/>
                </a:solidFill>
              </a:rPr>
              <a:t>). Source: EAPCI White Book database (except Poland: ESC Atlas of Cardiology database), 2016, (except Germany: 2015), data on file. </a:t>
            </a:r>
            <a:r>
              <a:rPr lang="en-US" sz="1000" i="1" dirty="0">
                <a:solidFill>
                  <a:prstClr val="black"/>
                </a:solidFill>
              </a:rPr>
              <a:t>Data unavailable</a:t>
            </a:r>
            <a:r>
              <a:rPr lang="en-GB" sz="1000" i="1" dirty="0">
                <a:solidFill>
                  <a:prstClr val="black"/>
                </a:solidFill>
              </a:rPr>
              <a:t>: France, Turkey. Notes: Greece: </a:t>
            </a:r>
            <a:r>
              <a:rPr lang="en-US" sz="1000" i="1" dirty="0">
                <a:solidFill>
                  <a:prstClr val="black"/>
                </a:solidFill>
              </a:rPr>
              <a:t>Estimation based on data representing 90% of total; Romania: Value covers 94% of the public and private interventional cardiology centers in the country.</a:t>
            </a:r>
            <a:endParaRPr lang="fr-FR" sz="1000" dirty="0">
              <a:solidFill>
                <a:prstClr val="black"/>
              </a:solidFill>
            </a:endParaRPr>
          </a:p>
        </p:txBody>
      </p:sp>
      <p:pic>
        <p:nvPicPr>
          <p:cNvPr id="10242" name="Picture 2" descr="D:\Local Users\sandra_nabavi\Desktop\EAPCI\empilées\50001.png"/>
          <p:cNvPicPr>
            <a:picLocks noChangeAspect="1" noChangeArrowheads="1"/>
          </p:cNvPicPr>
          <p:nvPr/>
        </p:nvPicPr>
        <p:blipFill>
          <a:blip r:embed="rId2" cstate="print"/>
          <a:srcRect l="8172" t="4676" r="8635" b="68602"/>
          <a:stretch>
            <a:fillRect/>
          </a:stretch>
        </p:blipFill>
        <p:spPr bwMode="auto">
          <a:xfrm>
            <a:off x="1285852" y="1357304"/>
            <a:ext cx="6143668" cy="2792576"/>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16 Countries participating</a:t>
            </a:r>
            <a:endParaRPr lang="fr-FR" dirty="0"/>
          </a:p>
        </p:txBody>
      </p:sp>
      <p:sp>
        <p:nvSpPr>
          <p:cNvPr id="4" name="Content Placeholder 3"/>
          <p:cNvSpPr>
            <a:spLocks noGrp="1"/>
          </p:cNvSpPr>
          <p:nvPr>
            <p:ph sz="quarter" idx="11"/>
          </p:nvPr>
        </p:nvSpPr>
        <p:spPr>
          <a:xfrm>
            <a:off x="323850" y="1203325"/>
            <a:ext cx="3533770" cy="3097213"/>
          </a:xfrm>
        </p:spPr>
        <p:txBody>
          <a:bodyPr numCol="2"/>
          <a:lstStyle/>
          <a:p>
            <a:pPr>
              <a:buFont typeface="Arial" pitchFamily="34" charset="0"/>
              <a:buChar char="•"/>
            </a:pPr>
            <a:r>
              <a:rPr lang="en-GB" sz="1800" b="0" dirty="0"/>
              <a:t>Belgium</a:t>
            </a:r>
          </a:p>
          <a:p>
            <a:pPr>
              <a:buFont typeface="Arial" pitchFamily="34" charset="0"/>
              <a:buChar char="•"/>
            </a:pPr>
            <a:r>
              <a:rPr lang="en-GB" sz="1800" b="0" dirty="0"/>
              <a:t>Denmark</a:t>
            </a:r>
          </a:p>
          <a:p>
            <a:pPr>
              <a:buFont typeface="Arial" pitchFamily="34" charset="0"/>
              <a:buChar char="•"/>
            </a:pPr>
            <a:r>
              <a:rPr lang="en-GB" sz="1800" b="0" dirty="0"/>
              <a:t>Egypt</a:t>
            </a:r>
          </a:p>
          <a:p>
            <a:pPr>
              <a:buFont typeface="Arial" pitchFamily="34" charset="0"/>
              <a:buChar char="•"/>
            </a:pPr>
            <a:r>
              <a:rPr lang="en-GB" sz="1800" b="0" dirty="0"/>
              <a:t>France</a:t>
            </a:r>
          </a:p>
          <a:p>
            <a:pPr>
              <a:buFont typeface="Arial" pitchFamily="34" charset="0"/>
              <a:buChar char="•"/>
            </a:pPr>
            <a:r>
              <a:rPr lang="en-GB" sz="1800" b="0" dirty="0"/>
              <a:t>Germany</a:t>
            </a:r>
          </a:p>
          <a:p>
            <a:pPr>
              <a:buFont typeface="Arial" pitchFamily="34" charset="0"/>
              <a:buChar char="•"/>
            </a:pPr>
            <a:r>
              <a:rPr lang="en-GB" sz="1800" b="0" dirty="0"/>
              <a:t>Greece</a:t>
            </a:r>
          </a:p>
          <a:p>
            <a:pPr>
              <a:buFont typeface="Arial" pitchFamily="34" charset="0"/>
              <a:buChar char="•"/>
            </a:pPr>
            <a:r>
              <a:rPr lang="en-GB" sz="1800" b="0" dirty="0"/>
              <a:t>Italy</a:t>
            </a:r>
          </a:p>
          <a:p>
            <a:pPr>
              <a:buFont typeface="Arial" pitchFamily="34" charset="0"/>
              <a:buChar char="•"/>
            </a:pPr>
            <a:r>
              <a:rPr lang="en-GB" sz="1800" b="0" dirty="0"/>
              <a:t>Netherlands</a:t>
            </a:r>
          </a:p>
          <a:p>
            <a:pPr>
              <a:buFont typeface="Arial" pitchFamily="34" charset="0"/>
              <a:buChar char="•"/>
            </a:pPr>
            <a:endParaRPr lang="en-GB" sz="1800" b="0" dirty="0"/>
          </a:p>
          <a:p>
            <a:pPr>
              <a:buFont typeface="Arial" pitchFamily="34" charset="0"/>
              <a:buChar char="•"/>
            </a:pPr>
            <a:r>
              <a:rPr lang="en-GB" sz="1800" b="0" dirty="0"/>
              <a:t>Poland</a:t>
            </a:r>
          </a:p>
          <a:p>
            <a:pPr>
              <a:buFont typeface="Arial" pitchFamily="34" charset="0"/>
              <a:buChar char="•"/>
            </a:pPr>
            <a:r>
              <a:rPr lang="en-GB" sz="1800" b="0" dirty="0"/>
              <a:t>Romania</a:t>
            </a:r>
          </a:p>
          <a:p>
            <a:pPr>
              <a:buFont typeface="Arial" pitchFamily="34" charset="0"/>
              <a:buChar char="•"/>
            </a:pPr>
            <a:r>
              <a:rPr lang="en-GB" sz="1800" b="0" dirty="0"/>
              <a:t>Slovenia</a:t>
            </a:r>
          </a:p>
          <a:p>
            <a:pPr>
              <a:buFont typeface="Arial" pitchFamily="34" charset="0"/>
              <a:buChar char="•"/>
            </a:pPr>
            <a:r>
              <a:rPr lang="en-GB" sz="1800" b="0" dirty="0"/>
              <a:t>Spain</a:t>
            </a:r>
          </a:p>
          <a:p>
            <a:pPr>
              <a:buFont typeface="Arial" pitchFamily="34" charset="0"/>
              <a:buChar char="•"/>
            </a:pPr>
            <a:r>
              <a:rPr lang="en-GB" sz="1800" b="0" dirty="0"/>
              <a:t>Sweden</a:t>
            </a:r>
          </a:p>
          <a:p>
            <a:pPr>
              <a:buFont typeface="Arial" pitchFamily="34" charset="0"/>
              <a:buChar char="•"/>
            </a:pPr>
            <a:r>
              <a:rPr lang="en-GB" sz="1800" b="0" dirty="0"/>
              <a:t>Switzerland</a:t>
            </a:r>
          </a:p>
          <a:p>
            <a:pPr>
              <a:buFont typeface="Arial" pitchFamily="34" charset="0"/>
              <a:buChar char="•"/>
            </a:pPr>
            <a:r>
              <a:rPr lang="en-GB" sz="1800" b="0" dirty="0"/>
              <a:t>Turkey</a:t>
            </a:r>
          </a:p>
          <a:p>
            <a:pPr>
              <a:buFont typeface="Arial" pitchFamily="34" charset="0"/>
              <a:buChar char="•"/>
            </a:pPr>
            <a:r>
              <a:rPr lang="en-GB" sz="1800" b="0" dirty="0"/>
              <a:t>UK</a:t>
            </a:r>
          </a:p>
        </p:txBody>
      </p:sp>
      <p:pic>
        <p:nvPicPr>
          <p:cNvPr id="1027" name="Picture 3" descr="H:\Teams\ESC Brussels Office\Atlas2016-2017\0. Atlas 2nd rollout 2017\EAPCI\03 Deliverables\Slides Library\Map_1.20001.png"/>
          <p:cNvPicPr>
            <a:picLocks noChangeAspect="1" noChangeArrowheads="1"/>
          </p:cNvPicPr>
          <p:nvPr/>
        </p:nvPicPr>
        <p:blipFill>
          <a:blip r:embed="rId2" cstate="print"/>
          <a:srcRect l="10736" t="9722" r="31350" b="15278"/>
          <a:stretch>
            <a:fillRect/>
          </a:stretch>
        </p:blipFill>
        <p:spPr bwMode="auto">
          <a:xfrm>
            <a:off x="3643306" y="714362"/>
            <a:ext cx="4214842" cy="3857652"/>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14282" y="357172"/>
            <a:ext cx="7715304" cy="720082"/>
          </a:xfrm>
        </p:spPr>
        <p:txBody>
          <a:bodyPr/>
          <a:lstStyle/>
          <a:p>
            <a:r>
              <a:rPr lang="en-GB" sz="2400" dirty="0" err="1"/>
              <a:t>Percutaneous</a:t>
            </a:r>
            <a:r>
              <a:rPr lang="en-GB" sz="2400" dirty="0"/>
              <a:t> coronary interventions (PCI) in coronary with </a:t>
            </a:r>
          </a:p>
          <a:p>
            <a:r>
              <a:rPr lang="en-GB" sz="2400" dirty="0"/>
              <a:t>chronic total occlusions (CTO) (per million people), 2016 or latest year </a:t>
            </a:r>
            <a:endParaRPr lang="fr-FR" sz="2400" dirty="0"/>
          </a:p>
        </p:txBody>
      </p:sp>
      <p:sp>
        <p:nvSpPr>
          <p:cNvPr id="4" name="TextBox 3"/>
          <p:cNvSpPr txBox="1"/>
          <p:nvPr/>
        </p:nvSpPr>
        <p:spPr>
          <a:xfrm>
            <a:off x="571472" y="4643452"/>
            <a:ext cx="8001056" cy="400110"/>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in coronary with chronic total occlusions (CTO) are from the EAPCI White Book database, 2016 (except Germany: 2015), data on file. Data unavailable: Romania, Turkey. Notes: Greece: Extrapolation based on data representing 89% of total.</a:t>
            </a:r>
            <a:endParaRPr lang="fr-FR" sz="1000" dirty="0"/>
          </a:p>
        </p:txBody>
      </p:sp>
      <p:pic>
        <p:nvPicPr>
          <p:cNvPr id="2050" name="Picture 2" descr="H:\Teams\ESC Brussels Office\Atlas2016-2017\0. Atlas 2nd rollout 2017\EAPCI\03 Deliverables\Slides Library\Bar charts\Pdf\2.70001.png"/>
          <p:cNvPicPr>
            <a:picLocks noChangeAspect="1" noChangeArrowheads="1"/>
          </p:cNvPicPr>
          <p:nvPr/>
        </p:nvPicPr>
        <p:blipFill>
          <a:blip r:embed="rId2" cstate="print"/>
          <a:srcRect l="7690" t="5434" r="9600" b="67236"/>
          <a:stretch>
            <a:fillRect/>
          </a:stretch>
        </p:blipFill>
        <p:spPr bwMode="auto">
          <a:xfrm>
            <a:off x="1214414" y="1428742"/>
            <a:ext cx="6572296" cy="3072762"/>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142844" y="357172"/>
            <a:ext cx="7858148" cy="720082"/>
          </a:xfrm>
        </p:spPr>
        <p:txBody>
          <a:bodyPr/>
          <a:lstStyle/>
          <a:p>
            <a:r>
              <a:rPr lang="en-GB" sz="2400" dirty="0" err="1"/>
              <a:t>Percutaneous</a:t>
            </a:r>
            <a:r>
              <a:rPr lang="en-GB" sz="2400" dirty="0"/>
              <a:t> coronary interventions (PCI) in coronary with chronic total occlusions (CTO) (per million people), 2016 or latest year </a:t>
            </a:r>
            <a:endParaRPr lang="fr-FR" sz="2400" dirty="0"/>
          </a:p>
        </p:txBody>
      </p:sp>
      <p:sp>
        <p:nvSpPr>
          <p:cNvPr id="4" name="TextBox 3"/>
          <p:cNvSpPr txBox="1"/>
          <p:nvPr/>
        </p:nvSpPr>
        <p:spPr>
          <a:xfrm>
            <a:off x="571472" y="4643452"/>
            <a:ext cx="8143932" cy="400110"/>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in coronary with chronic total occlusions (CTO) are from the EAPCI White Book database, 2016 (except Germany: 2015), data on file. Data unavailable: Romania, Turkey. Notes: Greece: Extrapolation based on data representing 89% of total.</a:t>
            </a:r>
            <a:endParaRPr lang="fr-FR" sz="1000" dirty="0"/>
          </a:p>
        </p:txBody>
      </p:sp>
      <p:pic>
        <p:nvPicPr>
          <p:cNvPr id="1026" name="Picture 2" descr="H:\Teams\ESC Brussels Office\Atlas2016-2017\0. Atlas 2nd rollout 2017\EAPCI\03 Deliverables\Slides Library\Maps\Pdf\Map_2.050001.png"/>
          <p:cNvPicPr>
            <a:picLocks noChangeAspect="1" noChangeArrowheads="1"/>
          </p:cNvPicPr>
          <p:nvPr/>
        </p:nvPicPr>
        <p:blipFill>
          <a:blip r:embed="rId2" cstate="print"/>
          <a:srcRect l="4847" t="8333" r="24478" b="16666"/>
          <a:stretch>
            <a:fillRect/>
          </a:stretch>
        </p:blipFill>
        <p:spPr bwMode="auto">
          <a:xfrm>
            <a:off x="2357422" y="1303726"/>
            <a:ext cx="4357718" cy="3268289"/>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142844" y="285734"/>
            <a:ext cx="7715304" cy="720082"/>
          </a:xfrm>
        </p:spPr>
        <p:txBody>
          <a:bodyPr/>
          <a:lstStyle/>
          <a:p>
            <a:r>
              <a:rPr lang="en-GB" sz="2400" dirty="0" err="1"/>
              <a:t>Percutaneous</a:t>
            </a:r>
            <a:r>
              <a:rPr lang="en-GB" sz="2400" dirty="0"/>
              <a:t> coronary interventions (PCI) in left main (LM) coronary artery (per million people), 2016 or latest year</a:t>
            </a:r>
            <a:endParaRPr lang="fr-FR" sz="2400" dirty="0"/>
          </a:p>
          <a:p>
            <a:endParaRPr lang="fr-FR" sz="2400" dirty="0"/>
          </a:p>
        </p:txBody>
      </p:sp>
      <p:pic>
        <p:nvPicPr>
          <p:cNvPr id="14338" name="Picture 2" descr="D:\Local Users\paola_thellung\Desktop\Works-Slides\Bar charts\Pdf\20180509_Bar charts_section 20015.png"/>
          <p:cNvPicPr>
            <a:picLocks noGrp="1" noChangeAspect="1" noChangeArrowheads="1"/>
          </p:cNvPicPr>
          <p:nvPr>
            <p:ph sz="quarter" idx="11"/>
          </p:nvPr>
        </p:nvPicPr>
        <p:blipFill>
          <a:blip r:embed="rId2" cstate="print"/>
          <a:srcRect l="7749" t="4972" r="9818" b="73843"/>
          <a:stretch>
            <a:fillRect/>
          </a:stretch>
        </p:blipFill>
        <p:spPr bwMode="auto">
          <a:xfrm>
            <a:off x="500034" y="1214428"/>
            <a:ext cx="8415000" cy="3060000"/>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in left main (LM) coronary artery are from the EAPCI White Book database, 2016 (except Germany: 2015), data on file. </a:t>
            </a:r>
            <a:r>
              <a:rPr lang="en-US" sz="1000" i="1" dirty="0"/>
              <a:t>Data unavailable</a:t>
            </a:r>
            <a:r>
              <a:rPr lang="en-GB" sz="1000" i="1" dirty="0"/>
              <a:t>: Egypt, France, Netherlands, Romania, Switzerland, Turkey. Notes: Belgium: </a:t>
            </a:r>
            <a:r>
              <a:rPr lang="en-US" sz="1000" i="1" dirty="0"/>
              <a:t>Proportion of unprotected left main PCI is unknown; Greece: Extrapolation based on data representing 97% of total.</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14283" y="339502"/>
            <a:ext cx="7715304" cy="720082"/>
          </a:xfrm>
        </p:spPr>
        <p:txBody>
          <a:bodyPr/>
          <a:lstStyle/>
          <a:p>
            <a:r>
              <a:rPr lang="en-GB" sz="2400" dirty="0" err="1"/>
              <a:t>Percutaneous</a:t>
            </a:r>
            <a:r>
              <a:rPr lang="en-GB" sz="2400" dirty="0"/>
              <a:t> coronary interventions (PCI) in left main (LM) coronary artery (per million people), 2016 or latest year</a:t>
            </a:r>
            <a:endParaRPr lang="fr-FR" sz="2400" dirty="0"/>
          </a:p>
          <a:p>
            <a:endParaRPr lang="fr-FR" sz="2400" dirty="0"/>
          </a:p>
        </p:txBody>
      </p:sp>
      <p:pic>
        <p:nvPicPr>
          <p:cNvPr id="38914" name="Picture 2" descr="D:\Local Users\paola_thellung\Desktop\Works-Slides\Maps\Pdf\Map_2.060001.png"/>
          <p:cNvPicPr>
            <a:picLocks noChangeAspect="1" noChangeArrowheads="1"/>
          </p:cNvPicPr>
          <p:nvPr/>
        </p:nvPicPr>
        <p:blipFill>
          <a:blip r:embed="rId2" cstate="print"/>
          <a:srcRect l="4858" t="8333" r="25466" b="16666"/>
          <a:stretch>
            <a:fillRect/>
          </a:stretch>
        </p:blipFill>
        <p:spPr bwMode="auto">
          <a:xfrm>
            <a:off x="1785918" y="1071552"/>
            <a:ext cx="4733333" cy="3600000"/>
          </a:xfrm>
          <a:prstGeom prst="rect">
            <a:avLst/>
          </a:prstGeom>
          <a:noFill/>
        </p:spPr>
      </p:pic>
      <p:sp>
        <p:nvSpPr>
          <p:cNvPr id="5" name="TextBox 4"/>
          <p:cNvSpPr txBox="1"/>
          <p:nvPr/>
        </p:nvSpPr>
        <p:spPr>
          <a:xfrm>
            <a:off x="571472" y="4643452"/>
            <a:ext cx="7786742" cy="553998"/>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in left main (LM) coronary artery are from the EAPCI White Book database, 2016 (except Germany: 2015), data on file. </a:t>
            </a:r>
            <a:r>
              <a:rPr lang="en-US" sz="1000" i="1" dirty="0"/>
              <a:t>Data unavailable</a:t>
            </a:r>
            <a:r>
              <a:rPr lang="en-GB" sz="1000" i="1" dirty="0"/>
              <a:t>: Egypt, France, Netherlands, Romania, Switzerland, Turkey. Notes: Belgium: </a:t>
            </a:r>
            <a:r>
              <a:rPr lang="en-US" sz="1000" i="1" dirty="0"/>
              <a:t>Proportion of unprotected left main PCI is unknown; Greece: Extrapolation based on data representing 97% of total.</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533529" cy="720082"/>
          </a:xfrm>
        </p:spPr>
        <p:txBody>
          <a:bodyPr/>
          <a:lstStyle/>
          <a:p>
            <a:r>
              <a:rPr lang="en-GB" dirty="0" err="1"/>
              <a:t>Percutaneous</a:t>
            </a:r>
            <a:r>
              <a:rPr lang="en-GB" dirty="0"/>
              <a:t> coronary interventions (PCI) for in-stent </a:t>
            </a:r>
            <a:r>
              <a:rPr lang="en-GB" dirty="0" err="1"/>
              <a:t>restenosis</a:t>
            </a:r>
            <a:r>
              <a:rPr lang="en-GB" dirty="0"/>
              <a:t> (per million people), </a:t>
            </a:r>
            <a:r>
              <a:rPr lang="en-GB" sz="2800" dirty="0"/>
              <a:t>2016 or latest year</a:t>
            </a:r>
            <a:endParaRPr lang="fr-FR" sz="2800" dirty="0"/>
          </a:p>
          <a:p>
            <a:endParaRPr lang="fr-FR" sz="2800" dirty="0"/>
          </a:p>
        </p:txBody>
      </p:sp>
      <p:pic>
        <p:nvPicPr>
          <p:cNvPr id="15362" name="Picture 2" descr="D:\Local Users\paola_thellung\Desktop\Works-Slides\Bar charts\Pdf\20180509_Bar charts_section 20016.png"/>
          <p:cNvPicPr>
            <a:picLocks noGrp="1" noChangeAspect="1" noChangeArrowheads="1"/>
          </p:cNvPicPr>
          <p:nvPr>
            <p:ph sz="quarter" idx="11"/>
          </p:nvPr>
        </p:nvPicPr>
        <p:blipFill>
          <a:blip r:embed="rId2" cstate="print"/>
          <a:srcRect l="7874" t="4955" r="10838" b="74619"/>
          <a:stretch>
            <a:fillRect/>
          </a:stretch>
        </p:blipFill>
        <p:spPr bwMode="auto">
          <a:xfrm>
            <a:off x="285720" y="1142990"/>
            <a:ext cx="8606250" cy="3060000"/>
          </a:xfrm>
          <a:prstGeom prst="rect">
            <a:avLst/>
          </a:prstGeom>
          <a:noFill/>
        </p:spPr>
      </p:pic>
      <p:sp>
        <p:nvSpPr>
          <p:cNvPr id="4" name="TextBox 3"/>
          <p:cNvSpPr txBox="1"/>
          <p:nvPr/>
        </p:nvSpPr>
        <p:spPr>
          <a:xfrm>
            <a:off x="571472" y="4643452"/>
            <a:ext cx="8358246" cy="400110"/>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for in-stent </a:t>
            </a:r>
            <a:r>
              <a:rPr lang="en-GB" sz="1000" i="1" dirty="0" err="1"/>
              <a:t>restenosis</a:t>
            </a:r>
            <a:r>
              <a:rPr lang="en-GB" sz="1000" i="1" dirty="0"/>
              <a:t> are from the EAPCI White Book database, 2016 (Germany: 2015), data on file. </a:t>
            </a:r>
            <a:r>
              <a:rPr lang="en-US" sz="1000" i="1" dirty="0"/>
              <a:t>Data unavailable</a:t>
            </a:r>
            <a:r>
              <a:rPr lang="en-GB" sz="1000" i="1" dirty="0"/>
              <a:t>: Egypt, France, Italy, Netherlands, Romania, Switzerland, Turkey. Notes: Greece: Extrapolation </a:t>
            </a:r>
            <a:r>
              <a:rPr lang="en-US" sz="1000" i="1" dirty="0"/>
              <a:t>based on data representing 76% of total.</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err="1"/>
              <a:t>Percutaneous</a:t>
            </a:r>
            <a:r>
              <a:rPr lang="en-GB" sz="2400" dirty="0"/>
              <a:t> coronary interventions (PCI) for in-stent </a:t>
            </a:r>
            <a:r>
              <a:rPr lang="en-GB" sz="2400" dirty="0" err="1"/>
              <a:t>restenosis</a:t>
            </a:r>
            <a:r>
              <a:rPr lang="en-GB" sz="2400" dirty="0"/>
              <a:t> (per million people), 2016 or latest year</a:t>
            </a:r>
            <a:endParaRPr lang="fr-FR" sz="2400" dirty="0"/>
          </a:p>
          <a:p>
            <a:endParaRPr lang="fr-FR" sz="2400" dirty="0"/>
          </a:p>
        </p:txBody>
      </p:sp>
      <p:pic>
        <p:nvPicPr>
          <p:cNvPr id="39938" name="Picture 2" descr="D:\Local Users\paola_thellung\Desktop\Works-Slides\Maps\Pdf\Map_2.070001.png"/>
          <p:cNvPicPr>
            <a:picLocks noGrp="1" noChangeAspect="1" noChangeArrowheads="1"/>
          </p:cNvPicPr>
          <p:nvPr>
            <p:ph sz="quarter" idx="11"/>
          </p:nvPr>
        </p:nvPicPr>
        <p:blipFill>
          <a:blip r:embed="rId2" cstate="print"/>
          <a:srcRect l="6052" t="9585" r="25500" b="16607"/>
          <a:stretch>
            <a:fillRect/>
          </a:stretch>
        </p:blipFill>
        <p:spPr bwMode="auto">
          <a:xfrm>
            <a:off x="2214546" y="1000114"/>
            <a:ext cx="4725000" cy="3600000"/>
          </a:xfrm>
          <a:prstGeom prst="rect">
            <a:avLst/>
          </a:prstGeom>
          <a:noFill/>
        </p:spPr>
      </p:pic>
      <p:sp>
        <p:nvSpPr>
          <p:cNvPr id="4" name="TextBox 3"/>
          <p:cNvSpPr txBox="1"/>
          <p:nvPr/>
        </p:nvSpPr>
        <p:spPr>
          <a:xfrm>
            <a:off x="571472" y="4643452"/>
            <a:ext cx="8429684" cy="400110"/>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for in-stent </a:t>
            </a:r>
            <a:r>
              <a:rPr lang="en-GB" sz="1000" i="1" dirty="0" err="1"/>
              <a:t>restenosis</a:t>
            </a:r>
            <a:r>
              <a:rPr lang="en-GB" sz="1000" i="1" dirty="0"/>
              <a:t> are from the EAPCI White Book database, 2016 (Germany: 2015), data on file. </a:t>
            </a:r>
            <a:r>
              <a:rPr lang="en-US" sz="1000" i="1" dirty="0"/>
              <a:t>Data unavailable</a:t>
            </a:r>
            <a:r>
              <a:rPr lang="en-GB" sz="1000" i="1" dirty="0"/>
              <a:t>: Egypt, France, Italy, Netherlands, Romania, Switzerland, Turkey. Notes: Greece: Extrapolation </a:t>
            </a:r>
            <a:r>
              <a:rPr lang="en-US" sz="1000" i="1" dirty="0"/>
              <a:t>based on data representing 76% of total.</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err="1"/>
              <a:t>Percutaneous</a:t>
            </a:r>
            <a:r>
              <a:rPr lang="en-GB" dirty="0"/>
              <a:t> coronary interventions (PCI) without stent (per million people), 2016 or latest year</a:t>
            </a:r>
            <a:endParaRPr lang="fr-FR" dirty="0"/>
          </a:p>
          <a:p>
            <a:endParaRPr lang="fr-FR" dirty="0"/>
          </a:p>
        </p:txBody>
      </p:sp>
      <p:pic>
        <p:nvPicPr>
          <p:cNvPr id="16386" name="Picture 2" descr="D:\Local Users\paola_thellung\Desktop\Works-Slides\Bar charts\Pdf\20180509_Bar charts_section 20017.png"/>
          <p:cNvPicPr>
            <a:picLocks noGrp="1" noChangeAspect="1" noChangeArrowheads="1"/>
          </p:cNvPicPr>
          <p:nvPr>
            <p:ph sz="quarter" idx="11"/>
          </p:nvPr>
        </p:nvPicPr>
        <p:blipFill>
          <a:blip r:embed="rId2" cstate="print"/>
          <a:srcRect l="7749" t="4971" r="10651" b="68547"/>
          <a:stretch>
            <a:fillRect/>
          </a:stretch>
        </p:blipFill>
        <p:spPr bwMode="auto">
          <a:xfrm>
            <a:off x="642911" y="1071551"/>
            <a:ext cx="7429552" cy="3411529"/>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without stent are from the EAPCI White Book database, 2016 (except Germany: 2015; Turkey 2017), data on file. </a:t>
            </a:r>
            <a:r>
              <a:rPr lang="en-US" sz="1000" i="1" dirty="0"/>
              <a:t>Data unavailable</a:t>
            </a:r>
            <a:r>
              <a:rPr lang="en-GB" sz="1000" i="1" dirty="0"/>
              <a:t>: Netherlands, Spain. Notes: Greece: </a:t>
            </a:r>
            <a:r>
              <a:rPr lang="en-US" sz="1000" i="1" dirty="0"/>
              <a:t>Extrapolation based on data representing 85% of total; Romania: Value covers 94% of the public and private interventional cardiology centers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err="1"/>
              <a:t>Percutaneous</a:t>
            </a:r>
            <a:r>
              <a:rPr lang="en-GB" sz="2400" dirty="0"/>
              <a:t> coronary interventions (PCI) without stent (per million people), 2016 or latest year</a:t>
            </a:r>
            <a:endParaRPr lang="fr-FR" sz="2400" dirty="0"/>
          </a:p>
          <a:p>
            <a:endParaRPr lang="fr-FR" dirty="0"/>
          </a:p>
        </p:txBody>
      </p:sp>
      <p:pic>
        <p:nvPicPr>
          <p:cNvPr id="40962" name="Picture 2" descr="D:\Local Users\paola_thellung\Desktop\Works-Slides\Maps\Pdf\Map_2.080001.png"/>
          <p:cNvPicPr>
            <a:picLocks noChangeAspect="1" noChangeArrowheads="1"/>
          </p:cNvPicPr>
          <p:nvPr/>
        </p:nvPicPr>
        <p:blipFill>
          <a:blip r:embed="rId2" cstate="print"/>
          <a:srcRect l="4858" t="8333" r="25466" b="18055"/>
          <a:stretch>
            <a:fillRect/>
          </a:stretch>
        </p:blipFill>
        <p:spPr bwMode="auto">
          <a:xfrm>
            <a:off x="2071670" y="1071552"/>
            <a:ext cx="4608328" cy="3440019"/>
          </a:xfrm>
          <a:prstGeom prst="rect">
            <a:avLst/>
          </a:prstGeom>
          <a:noFill/>
        </p:spPr>
      </p:pic>
      <p:sp>
        <p:nvSpPr>
          <p:cNvPr id="5" name="TextBox 4"/>
          <p:cNvSpPr txBox="1"/>
          <p:nvPr/>
        </p:nvSpPr>
        <p:spPr>
          <a:xfrm>
            <a:off x="571472" y="4643452"/>
            <a:ext cx="7786742" cy="553998"/>
          </a:xfrm>
          <a:prstGeom prst="rect">
            <a:avLst/>
          </a:prstGeom>
          <a:noFill/>
        </p:spPr>
        <p:txBody>
          <a:bodyPr wrap="square" rtlCol="0">
            <a:spAutoFit/>
          </a:bodyPr>
          <a:lstStyle/>
          <a:p>
            <a:r>
              <a:rPr lang="en-GB" sz="1000" i="1" dirty="0"/>
              <a:t>Source: Data on </a:t>
            </a:r>
            <a:r>
              <a:rPr lang="en-GB" sz="1000" i="1" dirty="0" err="1"/>
              <a:t>percutaneous</a:t>
            </a:r>
            <a:r>
              <a:rPr lang="en-GB" sz="1000" i="1" dirty="0"/>
              <a:t> coronary interventions (PCI) without stent are from the EAPCI White Book database, 2016 (except Germany: 2015; Turkey 2017), data on file. </a:t>
            </a:r>
            <a:r>
              <a:rPr lang="en-US" sz="1000" i="1" dirty="0"/>
              <a:t>Data unavailable</a:t>
            </a:r>
            <a:r>
              <a:rPr lang="en-GB" sz="1000" i="1" dirty="0"/>
              <a:t>: Netherlands, Spain. Notes: Greece: </a:t>
            </a:r>
            <a:r>
              <a:rPr lang="en-US" sz="1000" i="1" dirty="0"/>
              <a:t>Extrapolation based on data representing 85% of total; Romania: Value covers 94% of the public and private interventional cardiology centers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462091" cy="720082"/>
          </a:xfrm>
        </p:spPr>
        <p:txBody>
          <a:bodyPr/>
          <a:lstStyle/>
          <a:p>
            <a:r>
              <a:rPr lang="en-GB" sz="2400" dirty="0" err="1"/>
              <a:t>Percutaneous</a:t>
            </a:r>
            <a:r>
              <a:rPr lang="en-GB" sz="2400" dirty="0"/>
              <a:t> coronary interventions (PCI) with drug-eluting balloons (per million people), 2016</a:t>
            </a:r>
            <a:endParaRPr lang="fr-FR" sz="2400" dirty="0"/>
          </a:p>
          <a:p>
            <a:endParaRPr lang="fr-FR" dirty="0"/>
          </a:p>
        </p:txBody>
      </p:sp>
      <p:pic>
        <p:nvPicPr>
          <p:cNvPr id="17410" name="Picture 2" descr="D:\Local Users\paola_thellung\Desktop\Works-Slides\Bar charts\Pdf\20180509_Bar charts_section 20018.png"/>
          <p:cNvPicPr>
            <a:picLocks noGrp="1" noChangeAspect="1" noChangeArrowheads="1"/>
          </p:cNvPicPr>
          <p:nvPr>
            <p:ph sz="quarter" idx="11"/>
          </p:nvPr>
        </p:nvPicPr>
        <p:blipFill>
          <a:blip r:embed="rId2" cstate="print"/>
          <a:srcRect l="6995" t="4944" r="9936" b="74663"/>
          <a:stretch>
            <a:fillRect/>
          </a:stretch>
        </p:blipFill>
        <p:spPr bwMode="auto">
          <a:xfrm>
            <a:off x="214282" y="1285866"/>
            <a:ext cx="8809087" cy="3060000"/>
          </a:xfrm>
          <a:prstGeom prst="rect">
            <a:avLst/>
          </a:prstGeom>
          <a:noFill/>
        </p:spPr>
      </p:pic>
      <p:sp>
        <p:nvSpPr>
          <p:cNvPr id="4" name="TextBox 3"/>
          <p:cNvSpPr txBox="1"/>
          <p:nvPr/>
        </p:nvSpPr>
        <p:spPr>
          <a:xfrm>
            <a:off x="571472" y="4643452"/>
            <a:ext cx="8001056" cy="400110"/>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with drug-eluting balloons are from the EAPCI White Book database, 2016, data on file. Data unavailable: Egypt, France, Netherlands, Romania, Turkey, United Kingdom. </a:t>
            </a:r>
            <a:r>
              <a:rPr lang="en-US" sz="1000" i="1" dirty="0" err="1"/>
              <a:t>Notes:Greece</a:t>
            </a:r>
            <a:r>
              <a:rPr lang="en-US" sz="1000" i="1" dirty="0"/>
              <a:t>: Extrapolation based on data representing 85% of total.</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319215" cy="720082"/>
          </a:xfrm>
        </p:spPr>
        <p:txBody>
          <a:bodyPr/>
          <a:lstStyle/>
          <a:p>
            <a:r>
              <a:rPr lang="en-GB" sz="2400" dirty="0" err="1"/>
              <a:t>Percutaneous</a:t>
            </a:r>
            <a:r>
              <a:rPr lang="en-GB" sz="2400" dirty="0"/>
              <a:t> coronary interventions (PCI) with drug-eluting balloons (per million people), 2016</a:t>
            </a:r>
            <a:endParaRPr lang="fr-FR" sz="2400" dirty="0"/>
          </a:p>
          <a:p>
            <a:endParaRPr lang="fr-FR" dirty="0"/>
          </a:p>
        </p:txBody>
      </p:sp>
      <p:pic>
        <p:nvPicPr>
          <p:cNvPr id="41986" name="Picture 2" descr="D:\Local Users\paola_thellung\Desktop\Works-Slides\Maps\Pdf\Map_2.090001.png"/>
          <p:cNvPicPr>
            <a:picLocks noGrp="1" noChangeAspect="1" noChangeArrowheads="1"/>
          </p:cNvPicPr>
          <p:nvPr>
            <p:ph sz="quarter" idx="11"/>
          </p:nvPr>
        </p:nvPicPr>
        <p:blipFill>
          <a:blip r:embed="rId2" cstate="print"/>
          <a:srcRect l="6052" t="9090" r="25500" b="18419"/>
          <a:stretch>
            <a:fillRect/>
          </a:stretch>
        </p:blipFill>
        <p:spPr bwMode="auto">
          <a:xfrm>
            <a:off x="1928794" y="1000114"/>
            <a:ext cx="4810909" cy="3600000"/>
          </a:xfrm>
          <a:prstGeom prst="rect">
            <a:avLst/>
          </a:prstGeom>
          <a:noFill/>
        </p:spPr>
      </p:pic>
      <p:sp>
        <p:nvSpPr>
          <p:cNvPr id="5" name="TextBox 4"/>
          <p:cNvSpPr txBox="1"/>
          <p:nvPr/>
        </p:nvSpPr>
        <p:spPr>
          <a:xfrm>
            <a:off x="571472" y="4643452"/>
            <a:ext cx="8072494" cy="400110"/>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with drug-eluting balloons are from the EAPCI White Book database, 2016, data on file. Data unavailable: Egypt, France, Netherlands, Romania, Turkey, United Kingdom. </a:t>
            </a:r>
            <a:r>
              <a:rPr lang="en-US" sz="1000" i="1" dirty="0" err="1"/>
              <a:t>Notes:Greece</a:t>
            </a:r>
            <a:r>
              <a:rPr lang="en-US" sz="1000" i="1" dirty="0"/>
              <a:t>: Extrapolation based on data representing 85% of total.</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6890587" cy="720082"/>
          </a:xfrm>
        </p:spPr>
        <p:txBody>
          <a:bodyPr/>
          <a:lstStyle/>
          <a:p>
            <a:r>
              <a:rPr lang="en-GB" dirty="0"/>
              <a:t>A solid governance to guarantee quality</a:t>
            </a:r>
            <a:endParaRPr lang="fr-FR" dirty="0"/>
          </a:p>
        </p:txBody>
      </p:sp>
      <p:pic>
        <p:nvPicPr>
          <p:cNvPr id="10" name="Diagram 10"/>
          <p:cNvPicPr/>
          <p:nvPr/>
        </p:nvPicPr>
        <p:blipFill>
          <a:blip r:embed="rId2" cstate="print"/>
          <a:srcRect l="-8539" r="-2510"/>
          <a:stretch>
            <a:fillRect/>
          </a:stretch>
        </p:blipFill>
        <p:spPr bwMode="auto">
          <a:xfrm>
            <a:off x="2643174" y="1214428"/>
            <a:ext cx="3571900" cy="3214710"/>
          </a:xfrm>
          <a:prstGeom prst="rect">
            <a:avLst/>
          </a:prstGeom>
          <a:noFill/>
          <a:ln w="9525">
            <a:noFill/>
            <a:miter lim="800000"/>
            <a:headEnd/>
            <a:tailEnd/>
          </a:ln>
        </p:spPr>
      </p:pic>
    </p:spTree>
    <p:extLst>
      <p:ext uri="{BB962C8B-B14F-4D97-AF65-F5344CB8AC3E}">
        <p14:creationId xmlns:p14="http://schemas.microsoft.com/office/powerpoint/2010/main" val="3640115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428596" y="285734"/>
            <a:ext cx="7676405" cy="803488"/>
          </a:xfrm>
        </p:spPr>
        <p:txBody>
          <a:bodyPr/>
          <a:lstStyle/>
          <a:p>
            <a:r>
              <a:rPr lang="en-US" sz="2200" dirty="0" err="1"/>
              <a:t>Percutaneous</a:t>
            </a:r>
            <a:r>
              <a:rPr lang="en-US" sz="2200" dirty="0"/>
              <a:t> coronary interventions (PCI) without stent (per million) versus </a:t>
            </a:r>
            <a:r>
              <a:rPr lang="en-US" sz="2200" dirty="0" err="1"/>
              <a:t>percutaneous</a:t>
            </a:r>
            <a:r>
              <a:rPr lang="en-US" sz="2200" dirty="0"/>
              <a:t> coronary interventions (PCI) with drug-eluting balloons (per million), </a:t>
            </a:r>
            <a:r>
              <a:rPr lang="en-GB" sz="2200" dirty="0"/>
              <a:t>2016 or latest year</a:t>
            </a:r>
            <a:endParaRPr lang="fr-FR" sz="2200" dirty="0"/>
          </a:p>
          <a:p>
            <a:endParaRPr lang="fr-FR" sz="2200" dirty="0"/>
          </a:p>
          <a:p>
            <a:endParaRPr lang="fr-FR" sz="2200" dirty="0"/>
          </a:p>
        </p:txBody>
      </p:sp>
      <p:sp>
        <p:nvSpPr>
          <p:cNvPr id="4" name="TextBox 3"/>
          <p:cNvSpPr txBox="1"/>
          <p:nvPr/>
        </p:nvSpPr>
        <p:spPr>
          <a:xfrm>
            <a:off x="571472" y="4143386"/>
            <a:ext cx="7786742" cy="861774"/>
          </a:xfrm>
          <a:prstGeom prst="rect">
            <a:avLst/>
          </a:prstGeom>
          <a:noFill/>
        </p:spPr>
        <p:txBody>
          <a:bodyPr wrap="square" rtlCol="0">
            <a:spAutoFit/>
          </a:bodyPr>
          <a:lstStyle/>
          <a:p>
            <a:r>
              <a:rPr lang="en-GB" sz="1000" i="1" dirty="0"/>
              <a:t>The two bars are overlapping,  they both start at zero.  </a:t>
            </a:r>
            <a:r>
              <a:rPr lang="en-US" sz="1000" i="1" dirty="0"/>
              <a:t>1) </a:t>
            </a:r>
            <a:r>
              <a:rPr lang="en-US" sz="1000" i="1" dirty="0" err="1"/>
              <a:t>Percutaneous</a:t>
            </a:r>
            <a:r>
              <a:rPr lang="en-US" sz="1000" i="1" dirty="0"/>
              <a:t> coronary interventions (PCI) with drug-eluting balloons. Source:   EAPCI White Book database, 2016, data on file. Data unavailable: Egypt, France, Netherlands, Romania, Switzerland, Turkey, United Kingdom. Notes: Greece: Extrapolation based on data representing 85% of total. 2) </a:t>
            </a:r>
            <a:r>
              <a:rPr lang="en-GB" sz="1000" i="1" dirty="0" err="1"/>
              <a:t>Percutaneous</a:t>
            </a:r>
            <a:r>
              <a:rPr lang="en-GB" sz="1000" i="1" dirty="0"/>
              <a:t> coronary interventions (PCI) without stent.  Source: </a:t>
            </a:r>
            <a:r>
              <a:rPr lang="en-US" sz="1000" i="1" dirty="0"/>
              <a:t>EAPCI White Book database, 2016 </a:t>
            </a:r>
            <a:r>
              <a:rPr lang="en-GB" sz="1000" i="1" dirty="0"/>
              <a:t>(except Germany: 2015),</a:t>
            </a:r>
            <a:r>
              <a:rPr lang="en-US" sz="1000" i="1" dirty="0"/>
              <a:t> data on file. Data unavailable: Netherlands, Spain. </a:t>
            </a:r>
            <a:r>
              <a:rPr lang="en-GB" sz="1000" i="1" dirty="0"/>
              <a:t>Notes: Greece: </a:t>
            </a:r>
            <a:r>
              <a:rPr lang="en-US" sz="1000" i="1" dirty="0"/>
              <a:t>Extrapolation based on data representing 85% of total.</a:t>
            </a:r>
            <a:endParaRPr lang="fr-FR" sz="1000" dirty="0"/>
          </a:p>
        </p:txBody>
      </p:sp>
      <p:pic>
        <p:nvPicPr>
          <p:cNvPr id="3074" name="Picture 2" descr="D:\Local Users\sandra_nabavi\Desktop\popo0001.png"/>
          <p:cNvPicPr>
            <a:picLocks noChangeAspect="1" noChangeArrowheads="1"/>
          </p:cNvPicPr>
          <p:nvPr/>
        </p:nvPicPr>
        <p:blipFill>
          <a:blip r:embed="rId2" cstate="print"/>
          <a:srcRect l="5840" t="4854" r="9075" b="67755"/>
          <a:stretch>
            <a:fillRect/>
          </a:stretch>
        </p:blipFill>
        <p:spPr bwMode="auto">
          <a:xfrm>
            <a:off x="1071538" y="1357304"/>
            <a:ext cx="6072230" cy="2766238"/>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6863234" cy="1296145"/>
          </a:xfrm>
        </p:spPr>
        <p:txBody>
          <a:bodyPr/>
          <a:lstStyle/>
          <a:p>
            <a:r>
              <a:rPr lang="fr-FR" dirty="0"/>
              <a:t>PCI </a:t>
            </a:r>
            <a:r>
              <a:rPr lang="fr-FR" dirty="0" err="1"/>
              <a:t>resources</a:t>
            </a:r>
            <a:endParaRPr lang="fr-FR" dirty="0"/>
          </a:p>
        </p:txBody>
      </p:sp>
    </p:spTree>
    <p:extLst>
      <p:ext uri="{BB962C8B-B14F-4D97-AF65-F5344CB8AC3E}">
        <p14:creationId xmlns:p14="http://schemas.microsoft.com/office/powerpoint/2010/main" val="63652668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Coronary stents (per million people), 2016</a:t>
            </a:r>
            <a:endParaRPr lang="fr-FR" sz="2400" dirty="0"/>
          </a:p>
          <a:p>
            <a:endParaRPr lang="fr-FR" dirty="0"/>
          </a:p>
          <a:p>
            <a:endParaRPr lang="fr-FR" dirty="0"/>
          </a:p>
        </p:txBody>
      </p:sp>
      <p:sp>
        <p:nvSpPr>
          <p:cNvPr id="4" name="TextBox 3"/>
          <p:cNvSpPr txBox="1"/>
          <p:nvPr/>
        </p:nvSpPr>
        <p:spPr>
          <a:xfrm>
            <a:off x="571472" y="4643452"/>
            <a:ext cx="7786742" cy="707886"/>
          </a:xfrm>
          <a:prstGeom prst="rect">
            <a:avLst/>
          </a:prstGeom>
          <a:noFill/>
        </p:spPr>
        <p:txBody>
          <a:bodyPr wrap="square" rtlCol="0">
            <a:spAutoFit/>
          </a:bodyPr>
          <a:lstStyle/>
          <a:p>
            <a:r>
              <a:rPr lang="en-US" sz="1000" i="1" dirty="0"/>
              <a:t>Source: Data on coronary stents are from the EAPCI White Book database, 2016, data on file. Data unavailable: Netherlands, Slovenia, Switzerland, Turkey, Germany. Notes: Greece: Extrapolation based on data representing 97% of total; Romania: Value covers 94% of the public and private interventional cardiology centers in the country; Poland: The number may be higher, as data was reported by 95% of the </a:t>
            </a:r>
            <a:r>
              <a:rPr lang="en-US" sz="1000" i="1" dirty="0" err="1"/>
              <a:t>cathlabs</a:t>
            </a:r>
            <a:r>
              <a:rPr lang="en-US" sz="1000" i="1" dirty="0"/>
              <a:t>.</a:t>
            </a:r>
            <a:endParaRPr lang="fr-FR" sz="1000" i="1" dirty="0"/>
          </a:p>
          <a:p>
            <a:endParaRPr lang="en-GB" sz="1000" dirty="0"/>
          </a:p>
        </p:txBody>
      </p:sp>
      <p:pic>
        <p:nvPicPr>
          <p:cNvPr id="69637" name="Picture 5" descr="D:\Local Users\sandra_nabavi\Desktop\EAPCI\BON\test80001.png"/>
          <p:cNvPicPr>
            <a:picLocks noChangeAspect="1" noChangeArrowheads="1"/>
          </p:cNvPicPr>
          <p:nvPr/>
        </p:nvPicPr>
        <p:blipFill>
          <a:blip r:embed="rId2" cstate="print"/>
          <a:srcRect l="6281" t="4617" r="4853" b="64653"/>
          <a:stretch>
            <a:fillRect/>
          </a:stretch>
        </p:blipFill>
        <p:spPr bwMode="auto">
          <a:xfrm>
            <a:off x="571472" y="785800"/>
            <a:ext cx="7643866" cy="3740615"/>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Coronary stents (per million people), 2016</a:t>
            </a:r>
            <a:endParaRPr lang="fr-FR" sz="2400" dirty="0"/>
          </a:p>
          <a:p>
            <a:endParaRPr lang="fr-FR" dirty="0"/>
          </a:p>
          <a:p>
            <a:endParaRPr lang="fr-FR" dirty="0"/>
          </a:p>
        </p:txBody>
      </p:sp>
      <p:sp>
        <p:nvSpPr>
          <p:cNvPr id="5" name="TextBox 4"/>
          <p:cNvSpPr txBox="1"/>
          <p:nvPr/>
        </p:nvSpPr>
        <p:spPr>
          <a:xfrm>
            <a:off x="571472" y="4643452"/>
            <a:ext cx="8143932" cy="707886"/>
          </a:xfrm>
          <a:prstGeom prst="rect">
            <a:avLst/>
          </a:prstGeom>
          <a:noFill/>
        </p:spPr>
        <p:txBody>
          <a:bodyPr wrap="square" rtlCol="0">
            <a:spAutoFit/>
          </a:bodyPr>
          <a:lstStyle/>
          <a:p>
            <a:r>
              <a:rPr lang="en-US" sz="1000" i="1" dirty="0"/>
              <a:t>Source: Data on coronary stents are from the EAPCI White Book database, 2016, data on file. Data unavailable: Netherlands, Slovenia, Switzerland, Turkey, Germany. Notes: Greece: Extrapolation based on data representing 97% of total; Romania: Value covers 94% of the public and private interventional cardiology centers in the country. Poland: The number may be higher, as data was reported by 95% of the </a:t>
            </a:r>
            <a:r>
              <a:rPr lang="en-US" sz="1000" i="1" dirty="0" err="1"/>
              <a:t>cathlabs</a:t>
            </a:r>
            <a:r>
              <a:rPr lang="en-US" sz="1000" i="1" dirty="0"/>
              <a:t>.</a:t>
            </a:r>
            <a:endParaRPr lang="fr-FR" sz="1000" dirty="0"/>
          </a:p>
          <a:p>
            <a:endParaRPr lang="en-GB" sz="1000" dirty="0"/>
          </a:p>
        </p:txBody>
      </p:sp>
      <p:pic>
        <p:nvPicPr>
          <p:cNvPr id="4098" name="Picture 2" descr="D:\Local Users\sandra_nabavi\Desktop\EAPCI\BON\kikou0001.png"/>
          <p:cNvPicPr>
            <a:picLocks noChangeAspect="1" noChangeArrowheads="1"/>
          </p:cNvPicPr>
          <p:nvPr/>
        </p:nvPicPr>
        <p:blipFill>
          <a:blip r:embed="rId2" cstate="print"/>
          <a:srcRect l="6204" t="8046" r="6933" b="46527"/>
          <a:stretch>
            <a:fillRect/>
          </a:stretch>
        </p:blipFill>
        <p:spPr bwMode="auto">
          <a:xfrm>
            <a:off x="1643042" y="714362"/>
            <a:ext cx="5000660" cy="3700931"/>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Coronary drug-eluting stents (per million people), 2016 or latest year</a:t>
            </a:r>
            <a:endParaRPr lang="fr-FR" sz="2400" dirty="0"/>
          </a:p>
          <a:p>
            <a:endParaRPr lang="fr-FR" dirty="0"/>
          </a:p>
        </p:txBody>
      </p:sp>
      <p:sp>
        <p:nvSpPr>
          <p:cNvPr id="5" name="TextBox 4"/>
          <p:cNvSpPr txBox="1"/>
          <p:nvPr/>
        </p:nvSpPr>
        <p:spPr>
          <a:xfrm>
            <a:off x="571472" y="4643452"/>
            <a:ext cx="7786742" cy="553998"/>
          </a:xfrm>
          <a:prstGeom prst="rect">
            <a:avLst/>
          </a:prstGeom>
          <a:noFill/>
        </p:spPr>
        <p:txBody>
          <a:bodyPr wrap="square" rtlCol="0">
            <a:spAutoFit/>
          </a:bodyPr>
          <a:lstStyle/>
          <a:p>
            <a:r>
              <a:rPr lang="en-US" sz="1000" i="1" dirty="0"/>
              <a:t>Source: Data on the coronary drug-eluting stents are from the EAPCI White Book database, 2016, data on file. Data unavailable: Netherlands, Switzerland, Turkey,  Germany. Notes: Greece: Extrapolation based on data representing 85% of total; Romania: The value covers 94% of the public and private interventional cardiology centers in the country. Poland: The number may be higher, as data was reported by 95% of the </a:t>
            </a:r>
            <a:r>
              <a:rPr lang="en-US" sz="1000" i="1" dirty="0" err="1"/>
              <a:t>cathlabs</a:t>
            </a:r>
            <a:r>
              <a:rPr lang="en-US" sz="1000" i="1" dirty="0"/>
              <a:t>.</a:t>
            </a:r>
            <a:endParaRPr lang="fr-FR" sz="1000" dirty="0"/>
          </a:p>
        </p:txBody>
      </p:sp>
      <p:pic>
        <p:nvPicPr>
          <p:cNvPr id="67585" name="Picture 1" descr="D:\Local Users\sandra_nabavi\Desktop\EAPCI\BON\test90001.png"/>
          <p:cNvPicPr>
            <a:picLocks noChangeAspect="1" noChangeArrowheads="1"/>
          </p:cNvPicPr>
          <p:nvPr/>
        </p:nvPicPr>
        <p:blipFill>
          <a:blip r:embed="rId2" cstate="print"/>
          <a:srcRect l="6906" t="5590" r="5274" b="59687"/>
          <a:stretch>
            <a:fillRect/>
          </a:stretch>
        </p:blipFill>
        <p:spPr bwMode="auto">
          <a:xfrm>
            <a:off x="1142976" y="1000114"/>
            <a:ext cx="6357982" cy="3557442"/>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Coronary drug-eluting stents (per million people), 2016 or latest year</a:t>
            </a:r>
            <a:endParaRPr lang="fr-FR" sz="2400" dirty="0"/>
          </a:p>
          <a:p>
            <a:endParaRPr lang="fr-FR" dirty="0"/>
          </a:p>
        </p:txBody>
      </p:sp>
      <p:sp>
        <p:nvSpPr>
          <p:cNvPr id="5" name="TextBox 4"/>
          <p:cNvSpPr txBox="1"/>
          <p:nvPr/>
        </p:nvSpPr>
        <p:spPr>
          <a:xfrm>
            <a:off x="571472" y="4643452"/>
            <a:ext cx="7786742" cy="553998"/>
          </a:xfrm>
          <a:prstGeom prst="rect">
            <a:avLst/>
          </a:prstGeom>
          <a:noFill/>
        </p:spPr>
        <p:txBody>
          <a:bodyPr wrap="square" rtlCol="0">
            <a:spAutoFit/>
          </a:bodyPr>
          <a:lstStyle/>
          <a:p>
            <a:r>
              <a:rPr lang="en-US" sz="1000" i="1" dirty="0"/>
              <a:t>Source: Data on the coronary drug-eluting stents are from the EAPCI White Book database, 2016, data on file. Data unavailable: Netherlands, Switzerland, Turkey, Germany. Notes: Greece: Extrapolation based on data representing 85% of total; Romania: The value covers 94% of the public and private interventional cardiology centers in the country. Poland: The number may be higher, as data was reported by 95% of the </a:t>
            </a:r>
            <a:r>
              <a:rPr lang="en-US" sz="1000" i="1" dirty="0" err="1"/>
              <a:t>cathlabs</a:t>
            </a:r>
            <a:r>
              <a:rPr lang="en-US" sz="1000" i="1" dirty="0"/>
              <a:t>.</a:t>
            </a:r>
            <a:endParaRPr lang="fr-FR" sz="1000" dirty="0"/>
          </a:p>
        </p:txBody>
      </p:sp>
      <p:pic>
        <p:nvPicPr>
          <p:cNvPr id="6147" name="Picture 3" descr="D:\Local Users\sandra_nabavi\Desktop\EAPCI\BON\gougou0001.png"/>
          <p:cNvPicPr>
            <a:picLocks noChangeAspect="1" noChangeArrowheads="1"/>
          </p:cNvPicPr>
          <p:nvPr/>
        </p:nvPicPr>
        <p:blipFill>
          <a:blip r:embed="rId2" cstate="print"/>
          <a:srcRect l="7226" t="5982" r="14307" b="39237"/>
          <a:stretch>
            <a:fillRect/>
          </a:stretch>
        </p:blipFill>
        <p:spPr bwMode="auto">
          <a:xfrm>
            <a:off x="2857488" y="928676"/>
            <a:ext cx="3786214" cy="3740597"/>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142844" y="214296"/>
            <a:ext cx="7390653" cy="720082"/>
          </a:xfrm>
        </p:spPr>
        <p:txBody>
          <a:bodyPr/>
          <a:lstStyle/>
          <a:p>
            <a:r>
              <a:rPr lang="en-GB" sz="2800" dirty="0"/>
              <a:t>Coronary stents (per million) versus coronary drug-eluting stents (per million) , 2016 or latest year</a:t>
            </a:r>
            <a:endParaRPr lang="fr-FR" sz="2800" dirty="0"/>
          </a:p>
          <a:p>
            <a:endParaRPr lang="fr-FR" dirty="0"/>
          </a:p>
        </p:txBody>
      </p:sp>
      <p:sp>
        <p:nvSpPr>
          <p:cNvPr id="5" name="Rectangle 4"/>
          <p:cNvSpPr/>
          <p:nvPr/>
        </p:nvSpPr>
        <p:spPr>
          <a:xfrm>
            <a:off x="571472" y="4071948"/>
            <a:ext cx="8072494" cy="1169551"/>
          </a:xfrm>
          <a:prstGeom prst="rect">
            <a:avLst/>
          </a:prstGeom>
        </p:spPr>
        <p:txBody>
          <a:bodyPr wrap="square">
            <a:spAutoFit/>
          </a:bodyPr>
          <a:lstStyle/>
          <a:p>
            <a:r>
              <a:rPr lang="en-GB" sz="1000" i="1" dirty="0"/>
              <a:t>The two bars are overlapping,  they both start at zero. </a:t>
            </a:r>
            <a:r>
              <a:rPr lang="en-GB" sz="1000" i="1" cap="small" dirty="0">
                <a:solidFill>
                  <a:prstClr val="black"/>
                </a:solidFill>
              </a:rPr>
              <a:t>1) </a:t>
            </a:r>
            <a:r>
              <a:rPr lang="en-US" sz="1000" i="1" dirty="0">
                <a:solidFill>
                  <a:prstClr val="black"/>
                </a:solidFill>
              </a:rPr>
              <a:t>Coronary stents. Source: EAPCI White Book database, 2016, data on file. Data unavailable: Netherlands, Slovenia, Switzerland, Turkey, Germany. Notes: Greece: Extrapolation based on data representing 97% of total; Romania: Value covers 94% of the public and private interventional cardiology centers in the country. </a:t>
            </a:r>
            <a:r>
              <a:rPr lang="en-US" sz="1000" i="1" dirty="0"/>
              <a:t>Poland: The number may be higher, as data was reported by 95% of the </a:t>
            </a:r>
            <a:r>
              <a:rPr lang="en-US" sz="1000" i="1" dirty="0" err="1"/>
              <a:t>cathlabs</a:t>
            </a:r>
            <a:r>
              <a:rPr lang="en-US" sz="1000" i="1" dirty="0"/>
              <a:t>.</a:t>
            </a:r>
            <a:r>
              <a:rPr lang="fr-FR" sz="1000" i="1" dirty="0"/>
              <a:t> </a:t>
            </a:r>
            <a:r>
              <a:rPr lang="en-US" sz="1000" i="1" dirty="0">
                <a:solidFill>
                  <a:prstClr val="black"/>
                </a:solidFill>
              </a:rPr>
              <a:t>2) Coronary drug-eluting stents. Source</a:t>
            </a:r>
            <a:r>
              <a:rPr lang="en-GB" sz="1000" i="1" cap="small" dirty="0">
                <a:solidFill>
                  <a:prstClr val="black"/>
                </a:solidFill>
              </a:rPr>
              <a:t>: </a:t>
            </a:r>
            <a:r>
              <a:rPr lang="en-US" sz="1000" i="1" dirty="0">
                <a:solidFill>
                  <a:prstClr val="black"/>
                </a:solidFill>
              </a:rPr>
              <a:t>EAPCI White Book database, 2016, data on file. Data unavailable: Netherlands, </a:t>
            </a:r>
          </a:p>
          <a:p>
            <a:r>
              <a:rPr lang="en-US" sz="1000" i="1" dirty="0">
                <a:solidFill>
                  <a:prstClr val="black"/>
                </a:solidFill>
              </a:rPr>
              <a:t>Switzerland, Turkey, Germany. Notes: Greece: Extrapolation based on data representing 85% of total; Romania: The value covers 94% of the public and private interventional cardiology centers in the country. </a:t>
            </a:r>
            <a:r>
              <a:rPr lang="en-US" sz="1000" i="1" dirty="0"/>
              <a:t>Poland: The number may be higher, as data was reported by 95% of the </a:t>
            </a:r>
            <a:r>
              <a:rPr lang="en-US" sz="1000" i="1" dirty="0" err="1"/>
              <a:t>cathlabs</a:t>
            </a:r>
            <a:r>
              <a:rPr lang="en-US" sz="1000" i="1" dirty="0"/>
              <a:t>.</a:t>
            </a:r>
            <a:endParaRPr lang="fr-FR" sz="1000" i="1" dirty="0"/>
          </a:p>
          <a:p>
            <a:endParaRPr lang="fr-FR" sz="1000" dirty="0">
              <a:solidFill>
                <a:prstClr val="black"/>
              </a:solidFill>
            </a:endParaRPr>
          </a:p>
        </p:txBody>
      </p:sp>
      <p:pic>
        <p:nvPicPr>
          <p:cNvPr id="4098" name="Picture 2" descr="D:\Local Users\sandra_nabavi\Desktop\vovo20001.png"/>
          <p:cNvPicPr>
            <a:picLocks noChangeAspect="1" noChangeArrowheads="1"/>
          </p:cNvPicPr>
          <p:nvPr/>
        </p:nvPicPr>
        <p:blipFill>
          <a:blip r:embed="rId2" cstate="print"/>
          <a:srcRect l="7100" t="5032" r="9705" b="67577"/>
          <a:stretch>
            <a:fillRect/>
          </a:stretch>
        </p:blipFill>
        <p:spPr bwMode="auto">
          <a:xfrm>
            <a:off x="1428728" y="1071552"/>
            <a:ext cx="6286544" cy="2928958"/>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Coronary bio-</a:t>
            </a:r>
            <a:r>
              <a:rPr lang="en-GB" dirty="0" err="1"/>
              <a:t>resorbable</a:t>
            </a:r>
            <a:r>
              <a:rPr lang="en-GB" dirty="0"/>
              <a:t> vascular scaffolds (per million people), </a:t>
            </a:r>
            <a:r>
              <a:rPr lang="en-GB" sz="2800" dirty="0"/>
              <a:t>2016</a:t>
            </a:r>
            <a:endParaRPr lang="fr-FR" sz="2800" dirty="0"/>
          </a:p>
          <a:p>
            <a:endParaRPr lang="fr-FR" dirty="0"/>
          </a:p>
        </p:txBody>
      </p:sp>
      <p:pic>
        <p:nvPicPr>
          <p:cNvPr id="45058" name="Picture 2" descr="D:\Local Users\paola_thellung\Desktop\Works-Slides\Bar charts\Pdf\20180529_Bar charts_section 30012.png"/>
          <p:cNvPicPr>
            <a:picLocks noChangeAspect="1" noChangeArrowheads="1"/>
          </p:cNvPicPr>
          <p:nvPr/>
        </p:nvPicPr>
        <p:blipFill>
          <a:blip r:embed="rId2" cstate="print"/>
          <a:srcRect l="8270" t="5230" r="10445" b="72430"/>
          <a:stretch>
            <a:fillRect/>
          </a:stretch>
        </p:blipFill>
        <p:spPr bwMode="auto">
          <a:xfrm>
            <a:off x="357156" y="1142990"/>
            <a:ext cx="8331428" cy="3240000"/>
          </a:xfrm>
          <a:prstGeom prst="rect">
            <a:avLst/>
          </a:prstGeom>
          <a:noFill/>
        </p:spPr>
      </p:pic>
      <p:sp>
        <p:nvSpPr>
          <p:cNvPr id="4" name="TextBox 3"/>
          <p:cNvSpPr txBox="1"/>
          <p:nvPr/>
        </p:nvSpPr>
        <p:spPr>
          <a:xfrm>
            <a:off x="571472" y="4500576"/>
            <a:ext cx="7786742" cy="861774"/>
          </a:xfrm>
          <a:prstGeom prst="rect">
            <a:avLst/>
          </a:prstGeom>
          <a:noFill/>
        </p:spPr>
        <p:txBody>
          <a:bodyPr wrap="square" rtlCol="0">
            <a:spAutoFit/>
          </a:bodyPr>
          <a:lstStyle/>
          <a:p>
            <a:r>
              <a:rPr lang="en-US" sz="1000" i="1" dirty="0"/>
              <a:t>Source: Data on  </a:t>
            </a:r>
            <a:r>
              <a:rPr lang="en-GB" sz="1000" i="1" dirty="0"/>
              <a:t>coronary bio-</a:t>
            </a:r>
            <a:r>
              <a:rPr lang="en-GB" sz="1000" i="1" dirty="0" err="1"/>
              <a:t>resorbable</a:t>
            </a:r>
            <a:r>
              <a:rPr lang="en-GB" sz="1000" i="1" dirty="0"/>
              <a:t> vascular scaffolds </a:t>
            </a:r>
            <a:r>
              <a:rPr lang="en-US" sz="1000" i="1" dirty="0"/>
              <a:t> are from the EAPCI White Book database, 2016, data on file. </a:t>
            </a:r>
            <a:r>
              <a:rPr lang="en-GB" sz="1000" i="1" dirty="0"/>
              <a:t>Data unavailable: Egypt, Switzerland, Turkey. Notes: Spain: </a:t>
            </a:r>
            <a:r>
              <a:rPr lang="en-US" sz="1000" i="1" dirty="0"/>
              <a:t>This is the number of procedures with at least one bio-</a:t>
            </a:r>
            <a:r>
              <a:rPr lang="en-US" sz="1000" i="1" dirty="0" err="1"/>
              <a:t>resorbable</a:t>
            </a:r>
            <a:r>
              <a:rPr lang="en-US" sz="1000" i="1" dirty="0"/>
              <a:t> vascular scaffold implanted; France: Procedure is no longer available in the country; Greece: Extrapolation based on data representing 97% of total; Netherlands: Procedure is no longer available in the country; Romania: Value covers 94% of the public and private interventional cardiology centers in the country.</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Coronary bio-</a:t>
            </a:r>
            <a:r>
              <a:rPr lang="en-GB" sz="2400" dirty="0" err="1"/>
              <a:t>resorbable</a:t>
            </a:r>
            <a:r>
              <a:rPr lang="en-GB" sz="2400" dirty="0"/>
              <a:t> vascular scaffolds (per million people), 2016</a:t>
            </a:r>
            <a:endParaRPr lang="fr-FR" sz="2400" dirty="0"/>
          </a:p>
          <a:p>
            <a:endParaRPr lang="fr-FR" dirty="0"/>
          </a:p>
        </p:txBody>
      </p:sp>
      <p:pic>
        <p:nvPicPr>
          <p:cNvPr id="54274" name="Picture 2" descr="D:\Local Users\paola_thellung\Desktop\Works-Slides\Maps\Pdf\Map_2.120001.png"/>
          <p:cNvPicPr>
            <a:picLocks noChangeAspect="1" noChangeArrowheads="1"/>
          </p:cNvPicPr>
          <p:nvPr/>
        </p:nvPicPr>
        <p:blipFill>
          <a:blip r:embed="rId2" cstate="print"/>
          <a:srcRect l="4858" t="8333" r="25466" b="16666"/>
          <a:stretch>
            <a:fillRect/>
          </a:stretch>
        </p:blipFill>
        <p:spPr bwMode="auto">
          <a:xfrm>
            <a:off x="2071668" y="1000113"/>
            <a:ext cx="4500596" cy="3422989"/>
          </a:xfrm>
          <a:prstGeom prst="rect">
            <a:avLst/>
          </a:prstGeom>
          <a:noFill/>
        </p:spPr>
      </p:pic>
      <p:sp>
        <p:nvSpPr>
          <p:cNvPr id="5" name="TextBox 4"/>
          <p:cNvSpPr txBox="1"/>
          <p:nvPr/>
        </p:nvSpPr>
        <p:spPr>
          <a:xfrm>
            <a:off x="571472" y="4500576"/>
            <a:ext cx="7786742" cy="861774"/>
          </a:xfrm>
          <a:prstGeom prst="rect">
            <a:avLst/>
          </a:prstGeom>
          <a:noFill/>
        </p:spPr>
        <p:txBody>
          <a:bodyPr wrap="square" rtlCol="0">
            <a:spAutoFit/>
          </a:bodyPr>
          <a:lstStyle/>
          <a:p>
            <a:r>
              <a:rPr lang="en-US" sz="1000" i="1" dirty="0"/>
              <a:t>Source: Data on  </a:t>
            </a:r>
            <a:r>
              <a:rPr lang="en-GB" sz="1000" i="1" dirty="0"/>
              <a:t>coronary bio-</a:t>
            </a:r>
            <a:r>
              <a:rPr lang="en-GB" sz="1000" i="1" dirty="0" err="1"/>
              <a:t>resorbable</a:t>
            </a:r>
            <a:r>
              <a:rPr lang="en-GB" sz="1000" i="1" dirty="0"/>
              <a:t> vascular scaffolds </a:t>
            </a:r>
            <a:r>
              <a:rPr lang="en-US" sz="1000" i="1" dirty="0"/>
              <a:t> are from the EAPCI White Book database, 2016, data on file. </a:t>
            </a:r>
            <a:r>
              <a:rPr lang="en-GB" sz="1000" i="1" dirty="0"/>
              <a:t>Data unavailable: Egypt, Switzerland, Turkey. Notes: Spain: </a:t>
            </a:r>
            <a:r>
              <a:rPr lang="en-US" sz="1000" i="1" dirty="0"/>
              <a:t>This is the number of procedures with at least one bio-</a:t>
            </a:r>
            <a:r>
              <a:rPr lang="en-US" sz="1000" i="1" dirty="0" err="1"/>
              <a:t>resorbable</a:t>
            </a:r>
            <a:r>
              <a:rPr lang="en-US" sz="1000" i="1" dirty="0"/>
              <a:t> vascular scaffold implanted; France: Procedure is no longer available in the country; Greece: Extrapolation based on data representing 97% of total; Netherlands: Procedure is no longer available in the country; Romania: Value covers 94% of the public and private interventional cardiology centers in the country.</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319215" cy="720082"/>
          </a:xfrm>
        </p:spPr>
        <p:txBody>
          <a:bodyPr/>
          <a:lstStyle/>
          <a:p>
            <a:r>
              <a:rPr lang="en-GB" sz="2400" dirty="0"/>
              <a:t>Adjunctive intracoronary imaging techniques (per million people), 2016</a:t>
            </a:r>
            <a:endParaRPr lang="fr-FR" sz="2400" dirty="0"/>
          </a:p>
          <a:p>
            <a:endParaRPr lang="fr-FR" dirty="0"/>
          </a:p>
        </p:txBody>
      </p:sp>
      <p:pic>
        <p:nvPicPr>
          <p:cNvPr id="46082" name="Picture 2" descr="D:\Local Users\paola_thellung\Desktop\Works-Slides\Bar charts\Pdf\20180529_Bar charts_section 30013.png"/>
          <p:cNvPicPr>
            <a:picLocks noGrp="1" noChangeAspect="1" noChangeArrowheads="1"/>
          </p:cNvPicPr>
          <p:nvPr>
            <p:ph sz="quarter" idx="11"/>
          </p:nvPr>
        </p:nvPicPr>
        <p:blipFill>
          <a:blip r:embed="rId2" cstate="print"/>
          <a:srcRect l="8053" t="4879" r="9113" b="71542"/>
          <a:stretch>
            <a:fillRect/>
          </a:stretch>
        </p:blipFill>
        <p:spPr bwMode="auto">
          <a:xfrm>
            <a:off x="428596" y="1142990"/>
            <a:ext cx="8491031" cy="3420000"/>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adjunctive intracoronary imaging techniques are from the EAPCI White Book database, 2016, data on file. Data unavailable: Belgium, France, Netherlands, Turkey. Notes: Greece: </a:t>
            </a:r>
            <a:r>
              <a:rPr lang="en-US" sz="1000" i="1" dirty="0"/>
              <a:t>Extrapolation based on data representing 97% of total; Italy: IVUS+OCT; Romania: Value covers 94% of the public and private interventional cardiology centers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Data quality assurance</a:t>
            </a:r>
            <a:endParaRPr lang="fr-FR" dirty="0"/>
          </a:p>
        </p:txBody>
      </p:sp>
      <p:sp>
        <p:nvSpPr>
          <p:cNvPr id="4" name="Content Placeholder 3"/>
          <p:cNvSpPr>
            <a:spLocks noGrp="1"/>
          </p:cNvSpPr>
          <p:nvPr>
            <p:ph sz="quarter" idx="11"/>
          </p:nvPr>
        </p:nvSpPr>
        <p:spPr>
          <a:xfrm>
            <a:off x="323850" y="1130721"/>
            <a:ext cx="7776542" cy="3097213"/>
          </a:xfrm>
        </p:spPr>
        <p:txBody>
          <a:bodyPr/>
          <a:lstStyle/>
          <a:p>
            <a:r>
              <a:rPr lang="en-US" sz="1600" b="0" dirty="0"/>
              <a:t>To guarantee the quality of the data, the EAPCI White Book project will follow the same very strict and pre-defined structure of the work plan in place for the </a:t>
            </a:r>
            <a:r>
              <a:rPr lang="en-GB" sz="1600" b="0" dirty="0"/>
              <a:t>ESC Atlas of Cardiology </a:t>
            </a:r>
            <a:r>
              <a:rPr lang="en-US" sz="1600" b="0" dirty="0"/>
              <a:t>which is described in the following steps:</a:t>
            </a:r>
          </a:p>
          <a:p>
            <a:pPr lvl="0">
              <a:buFont typeface="Arial" pitchFamily="34" charset="0"/>
              <a:buChar char="•"/>
            </a:pPr>
            <a:r>
              <a:rPr lang="en-GB" sz="1600" dirty="0"/>
              <a:t> EAPCI White Book questionnaire: </a:t>
            </a:r>
            <a:r>
              <a:rPr lang="en-GB" sz="1600" b="0" dirty="0"/>
              <a:t>The questionnaire used to collect data was reviewed by internal experts (EAPCI leaders), as well as the ESC Health Policy Unit team.  </a:t>
            </a:r>
          </a:p>
          <a:p>
            <a:pPr lvl="0">
              <a:buFont typeface="Arial" pitchFamily="34" charset="0"/>
              <a:buChar char="•"/>
            </a:pPr>
            <a:r>
              <a:rPr lang="en-GB" sz="1600" dirty="0"/>
              <a:t> EAPCI White Book manual: </a:t>
            </a:r>
            <a:r>
              <a:rPr lang="en-GB" sz="1600" b="0" dirty="0"/>
              <a:t>To ensure consistency, it was defined a unique manual based on international definitions of all variables and specifically developed for the EAPCI White Book (harmonised with the definitions used in the ESC Atlas of Cardiology). The EAPCI WB manual was used across National Cardiac Societies of Interventional Cardiology and Working Groups in Interventional Cardiology.</a:t>
            </a:r>
            <a:r>
              <a:rPr lang="en-GB" sz="1600" i="1" u="sng" dirty="0"/>
              <a:t> </a:t>
            </a:r>
          </a:p>
          <a:p>
            <a:pPr>
              <a:buFont typeface="Arial" pitchFamily="34" charset="0"/>
              <a:buChar char="•"/>
            </a:pPr>
            <a:r>
              <a:rPr lang="en-GB" sz="1600" dirty="0"/>
              <a:t>  e-CRF based data collection:  </a:t>
            </a:r>
            <a:r>
              <a:rPr lang="en-GB" sz="1600" b="0" dirty="0"/>
              <a:t>an electronic data collection form is used to collect data; it contains allot of embodied logical checks and metadata information for data quality purposes.   </a:t>
            </a:r>
            <a:endParaRPr lang="fr-FR" sz="1600" b="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Adjunctive intracoronary imaging techniques (per million people), </a:t>
            </a:r>
            <a:r>
              <a:rPr lang="en-GB" sz="2800" dirty="0"/>
              <a:t>2016</a:t>
            </a:r>
            <a:endParaRPr lang="fr-FR" sz="2800" dirty="0"/>
          </a:p>
          <a:p>
            <a:endParaRPr lang="fr-FR" dirty="0"/>
          </a:p>
        </p:txBody>
      </p:sp>
      <p:pic>
        <p:nvPicPr>
          <p:cNvPr id="55298" name="Picture 2" descr="D:\Local Users\paola_thellung\Desktop\Works-Slides\Maps\Pdf\Map_2.130001.png"/>
          <p:cNvPicPr>
            <a:picLocks noChangeAspect="1" noChangeArrowheads="1"/>
          </p:cNvPicPr>
          <p:nvPr/>
        </p:nvPicPr>
        <p:blipFill>
          <a:blip r:embed="rId2" cstate="print"/>
          <a:srcRect l="4858" t="9722" r="25466" b="16666"/>
          <a:stretch>
            <a:fillRect/>
          </a:stretch>
        </p:blipFill>
        <p:spPr bwMode="auto">
          <a:xfrm>
            <a:off x="2000232" y="1070546"/>
            <a:ext cx="4643470" cy="3466252"/>
          </a:xfrm>
          <a:prstGeom prst="rect">
            <a:avLst/>
          </a:prstGeom>
          <a:noFill/>
        </p:spPr>
      </p:pic>
      <p:sp>
        <p:nvSpPr>
          <p:cNvPr id="5" name="TextBox 4"/>
          <p:cNvSpPr txBox="1"/>
          <p:nvPr/>
        </p:nvSpPr>
        <p:spPr>
          <a:xfrm>
            <a:off x="571472" y="4643452"/>
            <a:ext cx="7786742" cy="553998"/>
          </a:xfrm>
          <a:prstGeom prst="rect">
            <a:avLst/>
          </a:prstGeom>
          <a:noFill/>
        </p:spPr>
        <p:txBody>
          <a:bodyPr wrap="square" rtlCol="0">
            <a:spAutoFit/>
          </a:bodyPr>
          <a:lstStyle/>
          <a:p>
            <a:r>
              <a:rPr lang="en-GB" sz="1000" i="1" dirty="0"/>
              <a:t>Source: Data on adjunctive intracoronary imaging techniques are from the EAPCI White Book database, 2016, data on file. Data unavailable: Belgium, France, Netherlands, Turkey. Notes: Greece: </a:t>
            </a:r>
            <a:r>
              <a:rPr lang="en-US" sz="1000" i="1" dirty="0"/>
              <a:t>Extrapolation based on data representing 97% of total; Italy: IVUS+OCT; Romania: Value covers 94% of the public and private interventional cardiology centers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err="1"/>
              <a:t>Percutaneous</a:t>
            </a:r>
            <a:r>
              <a:rPr lang="en-GB" sz="2400" dirty="0"/>
              <a:t> coronary interventions (PCI) performed with adjunctive intracoronary imaging techniques (per million people), 2016</a:t>
            </a:r>
            <a:endParaRPr lang="fr-FR" sz="2400" dirty="0"/>
          </a:p>
          <a:p>
            <a:endParaRPr lang="fr-FR" dirty="0"/>
          </a:p>
        </p:txBody>
      </p:sp>
      <p:pic>
        <p:nvPicPr>
          <p:cNvPr id="47106" name="Picture 2" descr="D:\Local Users\paola_thellung\Desktop\Works-Slides\Bar charts\Pdf\20180529_Bar charts_section 30016.png"/>
          <p:cNvPicPr>
            <a:picLocks noGrp="1" noChangeAspect="1" noChangeArrowheads="1"/>
          </p:cNvPicPr>
          <p:nvPr>
            <p:ph sz="quarter" idx="11"/>
          </p:nvPr>
        </p:nvPicPr>
        <p:blipFill>
          <a:blip r:embed="rId2" cstate="print"/>
          <a:srcRect l="7682" t="5267" r="9473" b="72614"/>
          <a:stretch>
            <a:fillRect/>
          </a:stretch>
        </p:blipFill>
        <p:spPr bwMode="auto">
          <a:xfrm>
            <a:off x="642910" y="1571618"/>
            <a:ext cx="7337648" cy="2772000"/>
          </a:xfrm>
          <a:prstGeom prst="rect">
            <a:avLst/>
          </a:prstGeom>
          <a:noFill/>
        </p:spPr>
      </p:pic>
      <p:sp>
        <p:nvSpPr>
          <p:cNvPr id="4" name="TextBox 3"/>
          <p:cNvSpPr txBox="1"/>
          <p:nvPr/>
        </p:nvSpPr>
        <p:spPr>
          <a:xfrm>
            <a:off x="571472" y="4643452"/>
            <a:ext cx="7786742" cy="707886"/>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performed with adjunctive intracoronary imaging techniques (per million people) are from the EAPCI White Book database, 2016, data on file. Data unavailable: Belgium, France, Germany, Italy, Netherlands, Romania, Spain, Switzerland, Turkey, Egypt. Notes: Greece: Extrapolation based on data representing 97% of total.</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676405" cy="720082"/>
          </a:xfrm>
        </p:spPr>
        <p:txBody>
          <a:bodyPr/>
          <a:lstStyle/>
          <a:p>
            <a:r>
              <a:rPr lang="en-GB" sz="2200" dirty="0" err="1"/>
              <a:t>Percutaneous</a:t>
            </a:r>
            <a:r>
              <a:rPr lang="en-GB" sz="2200" dirty="0"/>
              <a:t> coronary interventions (PCI) performed with adjunctive intracoronary imaging techniques (per million people), 2016</a:t>
            </a:r>
            <a:endParaRPr lang="fr-FR" sz="2200" dirty="0"/>
          </a:p>
          <a:p>
            <a:endParaRPr lang="fr-FR" dirty="0"/>
          </a:p>
        </p:txBody>
      </p:sp>
      <p:pic>
        <p:nvPicPr>
          <p:cNvPr id="58370" name="Picture 2" descr="D:\Local Users\paola_thellung\Desktop\Works-Slides\Maps\Pdf\Map_2.160001.png"/>
          <p:cNvPicPr>
            <a:picLocks noGrp="1" noChangeAspect="1" noChangeArrowheads="1"/>
          </p:cNvPicPr>
          <p:nvPr>
            <p:ph sz="quarter" idx="11"/>
          </p:nvPr>
        </p:nvPicPr>
        <p:blipFill>
          <a:blip r:embed="rId2" cstate="print"/>
          <a:srcRect l="6052" t="9008" r="25500" b="16607"/>
          <a:stretch>
            <a:fillRect/>
          </a:stretch>
        </p:blipFill>
        <p:spPr bwMode="auto">
          <a:xfrm>
            <a:off x="2143108" y="1071552"/>
            <a:ext cx="4500594" cy="3455810"/>
          </a:xfrm>
          <a:prstGeom prst="rect">
            <a:avLst/>
          </a:prstGeom>
          <a:noFill/>
        </p:spPr>
      </p:pic>
      <p:sp>
        <p:nvSpPr>
          <p:cNvPr id="4" name="TextBox 3"/>
          <p:cNvSpPr txBox="1"/>
          <p:nvPr/>
        </p:nvSpPr>
        <p:spPr>
          <a:xfrm>
            <a:off x="571472" y="4643452"/>
            <a:ext cx="7786742" cy="246221"/>
          </a:xfrm>
          <a:prstGeom prst="rect">
            <a:avLst/>
          </a:prstGeom>
          <a:noFill/>
        </p:spPr>
        <p:txBody>
          <a:bodyPr wrap="square" rtlCol="0">
            <a:spAutoFit/>
          </a:bodyPr>
          <a:lstStyle/>
          <a:p>
            <a:r>
              <a:rPr lang="en-GB" sz="1000" i="1" dirty="0"/>
              <a:t>Source:</a:t>
            </a:r>
            <a:endParaRPr lang="en-GB" sz="1000" dirty="0"/>
          </a:p>
        </p:txBody>
      </p:sp>
      <p:sp>
        <p:nvSpPr>
          <p:cNvPr id="5" name="TextBox 4"/>
          <p:cNvSpPr txBox="1"/>
          <p:nvPr/>
        </p:nvSpPr>
        <p:spPr>
          <a:xfrm>
            <a:off x="571472" y="4643452"/>
            <a:ext cx="7786742" cy="707886"/>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performed with adjunctive intracoronary imaging techniques (per million people) are from the EAPCI White Book database, 2016, data on file. Data unavailable: Belgium, France, Germany, Italy, Netherlands, Romania, Spain, Switzerland, Turkey, Egypt. Notes: Greece: Extrapolation based on data representing 97% of total.</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Adjunctive intracoronary physiology measurements (per million people), </a:t>
            </a:r>
            <a:r>
              <a:rPr lang="en-GB" sz="2800" dirty="0"/>
              <a:t>2016</a:t>
            </a:r>
            <a:endParaRPr lang="fr-FR" sz="2800" dirty="0"/>
          </a:p>
          <a:p>
            <a:endParaRPr lang="fr-FR" dirty="0"/>
          </a:p>
        </p:txBody>
      </p:sp>
      <p:pic>
        <p:nvPicPr>
          <p:cNvPr id="48130" name="Picture 2" descr="D:\Local Users\paola_thellung\Desktop\Works-Slides\Bar charts\Pdf\20180529_Bar charts_section 30015.png"/>
          <p:cNvPicPr>
            <a:picLocks noGrp="1" noChangeAspect="1" noChangeArrowheads="1"/>
          </p:cNvPicPr>
          <p:nvPr>
            <p:ph sz="quarter" idx="11"/>
          </p:nvPr>
        </p:nvPicPr>
        <p:blipFill>
          <a:blip r:embed="rId2" cstate="print"/>
          <a:srcRect l="7492" t="5295" r="10102" b="71762"/>
          <a:stretch>
            <a:fillRect/>
          </a:stretch>
        </p:blipFill>
        <p:spPr bwMode="auto">
          <a:xfrm>
            <a:off x="571472" y="1285866"/>
            <a:ext cx="7616390" cy="3000396"/>
          </a:xfrm>
          <a:prstGeom prst="rect">
            <a:avLst/>
          </a:prstGeom>
          <a:noFill/>
        </p:spPr>
      </p:pic>
      <p:sp>
        <p:nvSpPr>
          <p:cNvPr id="4" name="TextBox 3"/>
          <p:cNvSpPr txBox="1"/>
          <p:nvPr/>
        </p:nvSpPr>
        <p:spPr>
          <a:xfrm>
            <a:off x="571472" y="4643452"/>
            <a:ext cx="7786742" cy="707886"/>
          </a:xfrm>
          <a:prstGeom prst="rect">
            <a:avLst/>
          </a:prstGeom>
          <a:noFill/>
        </p:spPr>
        <p:txBody>
          <a:bodyPr wrap="square" rtlCol="0">
            <a:spAutoFit/>
          </a:bodyPr>
          <a:lstStyle/>
          <a:p>
            <a:r>
              <a:rPr lang="en-GB" sz="1000" i="1" dirty="0"/>
              <a:t>Source: Data on adjunctive intracoronary physiology measurements are from the EAPCI White Book database, 2016, data on file. Data unavailable: Belgium, Netherlands, Switzerland, Turkey. Notes: France: </a:t>
            </a:r>
            <a:r>
              <a:rPr lang="en-US" sz="1000" i="1" dirty="0"/>
              <a:t>It doesn't include all centers; Greece: Extrapolation based on data representing 97% of total; Italy: FFR; Romania: The value covers 94% of the public and private interventional cardiology centers in the country.</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Adjunctive intracoronary physiology measurements (per million people), </a:t>
            </a:r>
            <a:r>
              <a:rPr lang="en-GB" sz="2800" dirty="0"/>
              <a:t>2016</a:t>
            </a:r>
            <a:endParaRPr lang="fr-FR" sz="2800" dirty="0"/>
          </a:p>
          <a:p>
            <a:endParaRPr lang="fr-FR" dirty="0"/>
          </a:p>
        </p:txBody>
      </p:sp>
      <p:pic>
        <p:nvPicPr>
          <p:cNvPr id="57346" name="Picture 2" descr="D:\Local Users\paola_thellung\Desktop\Works-Slides\Maps\Pdf\Map_2.150001.png"/>
          <p:cNvPicPr>
            <a:picLocks noChangeAspect="1" noChangeArrowheads="1"/>
          </p:cNvPicPr>
          <p:nvPr/>
        </p:nvPicPr>
        <p:blipFill>
          <a:blip r:embed="rId2" cstate="print"/>
          <a:srcRect l="4858" t="9722" r="25466" b="16666"/>
          <a:stretch>
            <a:fillRect/>
          </a:stretch>
        </p:blipFill>
        <p:spPr bwMode="auto">
          <a:xfrm>
            <a:off x="2120194" y="1000114"/>
            <a:ext cx="4822642" cy="3600000"/>
          </a:xfrm>
          <a:prstGeom prst="rect">
            <a:avLst/>
          </a:prstGeom>
          <a:noFill/>
        </p:spPr>
      </p:pic>
      <p:sp>
        <p:nvSpPr>
          <p:cNvPr id="6" name="TextBox 5"/>
          <p:cNvSpPr txBox="1"/>
          <p:nvPr/>
        </p:nvSpPr>
        <p:spPr>
          <a:xfrm>
            <a:off x="571472" y="4643452"/>
            <a:ext cx="7786742" cy="707886"/>
          </a:xfrm>
          <a:prstGeom prst="rect">
            <a:avLst/>
          </a:prstGeom>
          <a:noFill/>
        </p:spPr>
        <p:txBody>
          <a:bodyPr wrap="square" rtlCol="0">
            <a:spAutoFit/>
          </a:bodyPr>
          <a:lstStyle/>
          <a:p>
            <a:r>
              <a:rPr lang="en-GB" sz="1000" i="1" dirty="0"/>
              <a:t>Source: Data on adjunctive intracoronary physiology measurements are from the EAPCI White Book database, 2016, data on file. Data unavailable: Belgium, Netherlands, Switzerland, Turkey. Notes: France: </a:t>
            </a:r>
            <a:r>
              <a:rPr lang="en-US" sz="1000" i="1" dirty="0"/>
              <a:t>It doesn't include all centers; Greece: Extrapolation based on data representing 97% of total; Italy: FFR; Romania: The value covers 94% of the public and private interventional cardiology centers in the country.</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err="1"/>
              <a:t>Percutaneous</a:t>
            </a:r>
            <a:r>
              <a:rPr lang="en-GB" sz="2400" dirty="0"/>
              <a:t> coronary interventions (PCI) performed with adjunctive intracoronary physiology measurements (per million people), 2016</a:t>
            </a:r>
            <a:endParaRPr lang="fr-FR" sz="2400" dirty="0"/>
          </a:p>
          <a:p>
            <a:endParaRPr lang="fr-FR" dirty="0"/>
          </a:p>
        </p:txBody>
      </p:sp>
      <p:pic>
        <p:nvPicPr>
          <p:cNvPr id="49154" name="Picture 2" descr="D:\Local Users\paola_thellung\Desktop\Works-Slides\Bar charts\Pdf\20180529_Bar charts_section 30014.png"/>
          <p:cNvPicPr>
            <a:picLocks noChangeAspect="1" noChangeArrowheads="1"/>
          </p:cNvPicPr>
          <p:nvPr/>
        </p:nvPicPr>
        <p:blipFill>
          <a:blip r:embed="rId2" cstate="print"/>
          <a:srcRect l="5896" t="4167" r="10133" b="72860"/>
          <a:stretch>
            <a:fillRect/>
          </a:stretch>
        </p:blipFill>
        <p:spPr bwMode="auto">
          <a:xfrm>
            <a:off x="857224" y="1571618"/>
            <a:ext cx="7012830" cy="2714644"/>
          </a:xfrm>
          <a:prstGeom prst="rect">
            <a:avLst/>
          </a:prstGeom>
          <a:noFill/>
        </p:spPr>
      </p:pic>
      <p:sp>
        <p:nvSpPr>
          <p:cNvPr id="4" name="TextBox 3"/>
          <p:cNvSpPr txBox="1"/>
          <p:nvPr/>
        </p:nvSpPr>
        <p:spPr>
          <a:xfrm>
            <a:off x="571472" y="4643452"/>
            <a:ext cx="7786742" cy="861774"/>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performed with adjunctive intracoronary physiology measurements are from the EAPCI White Book database, 2016, data on file. Data unavailable: France, Germany, Italy, Netherlands, Romania, Spain, Switzerland, Turkey. Notes: Greece: Extrapolation based on data representing 97% of total.</a:t>
            </a:r>
            <a:endParaRPr lang="fr-FR" sz="1000" dirty="0"/>
          </a:p>
          <a:p>
            <a:r>
              <a:rPr lang="en-GB" sz="1000" i="1" dirty="0"/>
              <a:t> </a:t>
            </a:r>
            <a:endParaRPr lang="fr-FR" sz="1000" i="1"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PCI performed with adjunctive intracoronary physiology measurements (per million people), 2016</a:t>
            </a:r>
            <a:endParaRPr lang="fr-FR" sz="2400" dirty="0"/>
          </a:p>
          <a:p>
            <a:endParaRPr lang="fr-FR" dirty="0"/>
          </a:p>
        </p:txBody>
      </p:sp>
      <p:pic>
        <p:nvPicPr>
          <p:cNvPr id="56322" name="Picture 2" descr="D:\Local Users\paola_thellung\Desktop\Works-Slides\Maps\Pdf\Map_2.140001.png"/>
          <p:cNvPicPr>
            <a:picLocks noGrp="1" noChangeAspect="1" noChangeArrowheads="1"/>
          </p:cNvPicPr>
          <p:nvPr>
            <p:ph sz="quarter" idx="11"/>
          </p:nvPr>
        </p:nvPicPr>
        <p:blipFill>
          <a:blip r:embed="rId2" cstate="print"/>
          <a:srcRect l="4889" t="8931" r="25033" b="16607"/>
          <a:stretch>
            <a:fillRect/>
          </a:stretch>
        </p:blipFill>
        <p:spPr bwMode="auto">
          <a:xfrm>
            <a:off x="1857356" y="1071552"/>
            <a:ext cx="4795040" cy="3600000"/>
          </a:xfrm>
          <a:prstGeom prst="rect">
            <a:avLst/>
          </a:prstGeom>
          <a:noFill/>
        </p:spPr>
      </p:pic>
      <p:sp>
        <p:nvSpPr>
          <p:cNvPr id="5" name="TextBox 4"/>
          <p:cNvSpPr txBox="1"/>
          <p:nvPr/>
        </p:nvSpPr>
        <p:spPr>
          <a:xfrm>
            <a:off x="571472" y="4643452"/>
            <a:ext cx="7786742" cy="861774"/>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performed with adjunctive intracoronary physiology measurements are from the EAPCI White Book database, 2016, data on file. Data unavailable: France, Germany, Italy, Netherlands, Romania, Spain, Switzerland, Turkey. Notes: Greece: Extrapolation based on data representing 97% of total.</a:t>
            </a:r>
            <a:endParaRPr lang="fr-FR" sz="1000" dirty="0"/>
          </a:p>
          <a:p>
            <a:endParaRPr lang="fr-FR" sz="1000" i="1"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14282" y="142858"/>
            <a:ext cx="7319215" cy="720082"/>
          </a:xfrm>
        </p:spPr>
        <p:txBody>
          <a:bodyPr/>
          <a:lstStyle/>
          <a:p>
            <a:r>
              <a:rPr lang="en-GB" sz="2200" dirty="0"/>
              <a:t>Adjunctive intracoronary imaging techniques (per million) versus </a:t>
            </a:r>
            <a:r>
              <a:rPr lang="en-GB" sz="2200" dirty="0" err="1"/>
              <a:t>percutaneous</a:t>
            </a:r>
            <a:r>
              <a:rPr lang="en-GB" sz="2200" dirty="0"/>
              <a:t> coronary interventions (PCI) performed with adjunctive intracoronary imaging techniques (per million), 2016 or latest year</a:t>
            </a:r>
            <a:endParaRPr lang="fr-FR" sz="2200" dirty="0"/>
          </a:p>
          <a:p>
            <a:endParaRPr lang="fr-FR" sz="2200" dirty="0"/>
          </a:p>
          <a:p>
            <a:endParaRPr lang="fr-FR" dirty="0"/>
          </a:p>
        </p:txBody>
      </p:sp>
      <p:pic>
        <p:nvPicPr>
          <p:cNvPr id="31746" name="Picture 2" descr="D:\Local Users\paola_thellung\Desktop\Works-Slides\Combined graphs\Pdf\20180427_gr120001.png"/>
          <p:cNvPicPr>
            <a:picLocks noChangeAspect="1" noChangeArrowheads="1"/>
          </p:cNvPicPr>
          <p:nvPr/>
        </p:nvPicPr>
        <p:blipFill>
          <a:blip r:embed="rId2" cstate="print"/>
          <a:srcRect l="4789" t="4166" r="10686" b="69445"/>
          <a:stretch>
            <a:fillRect/>
          </a:stretch>
        </p:blipFill>
        <p:spPr bwMode="auto">
          <a:xfrm>
            <a:off x="1000100" y="1500180"/>
            <a:ext cx="6143669" cy="2714644"/>
          </a:xfrm>
          <a:prstGeom prst="rect">
            <a:avLst/>
          </a:prstGeom>
          <a:noFill/>
        </p:spPr>
      </p:pic>
      <p:sp>
        <p:nvSpPr>
          <p:cNvPr id="4" name="TextBox 3"/>
          <p:cNvSpPr txBox="1"/>
          <p:nvPr/>
        </p:nvSpPr>
        <p:spPr>
          <a:xfrm>
            <a:off x="571472" y="4286262"/>
            <a:ext cx="8143932" cy="861774"/>
          </a:xfrm>
          <a:prstGeom prst="rect">
            <a:avLst/>
          </a:prstGeom>
          <a:noFill/>
        </p:spPr>
        <p:txBody>
          <a:bodyPr wrap="square" rtlCol="0">
            <a:spAutoFit/>
          </a:bodyPr>
          <a:lstStyle/>
          <a:p>
            <a:r>
              <a:rPr lang="en-GB" sz="1000" i="1" dirty="0"/>
              <a:t>The two bars are overlapping,  they both start at zero.  1) Adjunctive intracoronary imaging techniques. Source: EAPCI White Book database, 2016, data on file. Data unavailable: Belgium, France, Netherlands, Turkey. Notes: Greece: </a:t>
            </a:r>
            <a:r>
              <a:rPr lang="en-US" sz="1000" i="1" dirty="0"/>
              <a:t>Extrapolation based on data representing 97% of total. </a:t>
            </a:r>
            <a:r>
              <a:rPr lang="en-GB" sz="1000" i="1" dirty="0"/>
              <a:t>2) </a:t>
            </a:r>
            <a:r>
              <a:rPr lang="en-GB" sz="1000" i="1" dirty="0" err="1"/>
              <a:t>Percutaneous</a:t>
            </a:r>
            <a:r>
              <a:rPr lang="en-GB" sz="1000" i="1" dirty="0"/>
              <a:t> coronary interventions (PCI) performed with adjunctive intracoronary imaging techniques. Source: EAPCI White Book database, 2016, data on file. </a:t>
            </a:r>
            <a:r>
              <a:rPr lang="en-US" sz="1000" i="1" dirty="0"/>
              <a:t>Data unavailable: Belgium, France, Germany, Italy, Netherlands, Romania, Spain, Switzerland, Turkey, Egypt. Notes: Greece: Extrapolation based on data representing 97% of total.</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200" dirty="0"/>
              <a:t>Adjunctive intracoronary physiology measurements (per million) versus PCI performed with adjunctive intracoronary physiology measurements (per million), 2016 or latest year</a:t>
            </a:r>
            <a:endParaRPr lang="fr-FR" sz="2200" dirty="0"/>
          </a:p>
          <a:p>
            <a:endParaRPr lang="fr-FR" dirty="0"/>
          </a:p>
          <a:p>
            <a:endParaRPr lang="fr-FR" dirty="0"/>
          </a:p>
        </p:txBody>
      </p:sp>
      <p:sp>
        <p:nvSpPr>
          <p:cNvPr id="4" name="TextBox 3"/>
          <p:cNvSpPr txBox="1"/>
          <p:nvPr/>
        </p:nvSpPr>
        <p:spPr>
          <a:xfrm>
            <a:off x="142844" y="4429138"/>
            <a:ext cx="9001156" cy="707886"/>
          </a:xfrm>
          <a:prstGeom prst="rect">
            <a:avLst/>
          </a:prstGeom>
          <a:noFill/>
        </p:spPr>
        <p:txBody>
          <a:bodyPr wrap="square" rtlCol="0">
            <a:spAutoFit/>
          </a:bodyPr>
          <a:lstStyle/>
          <a:p>
            <a:r>
              <a:rPr lang="en-US" sz="1000" i="1" dirty="0"/>
              <a:t>The total length of the bar indicates Adjunctive intracoronary physiology measurements (per million people). 1) Adjunctive intracoronary physiology measurements. Source: EAPCI White Book database, 2016, data on file. Data unavailable: France, Germany, Italy, Netherlands, Romania, Spain, Switzerland, Turkey. Notes: Greece: Extrapolation based on data representing 97% of total. 2) PCI performed with adjunctive intracoronary physiology measurements. Source: EAPCI White Book database, 2016, data on file. Data unavailable: France, Germany, Italy, Netherlands, Romania, Spain, Switzerland, Turkey. Notes: Greece: Extrapolation based on data representing 97% of total.</a:t>
            </a:r>
          </a:p>
        </p:txBody>
      </p:sp>
      <p:pic>
        <p:nvPicPr>
          <p:cNvPr id="53249" name="Picture 1" descr="D:\Local Users\sandra_nabavi\Desktop\EAPCI\empilées\kikou0001.png"/>
          <p:cNvPicPr>
            <a:picLocks noChangeAspect="1" noChangeArrowheads="1"/>
          </p:cNvPicPr>
          <p:nvPr/>
        </p:nvPicPr>
        <p:blipFill>
          <a:blip r:embed="rId2" cstate="print"/>
          <a:srcRect l="6533" t="5567" r="9327" b="69047"/>
          <a:stretch>
            <a:fillRect/>
          </a:stretch>
        </p:blipFill>
        <p:spPr bwMode="auto">
          <a:xfrm>
            <a:off x="428596" y="1357303"/>
            <a:ext cx="7286676" cy="3111165"/>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14282" y="285734"/>
            <a:ext cx="7104901" cy="720082"/>
          </a:xfrm>
        </p:spPr>
        <p:txBody>
          <a:bodyPr/>
          <a:lstStyle/>
          <a:p>
            <a:r>
              <a:rPr lang="en-GB" sz="2400" dirty="0" err="1"/>
              <a:t>Percutaneous</a:t>
            </a:r>
            <a:r>
              <a:rPr lang="en-GB" sz="2400" dirty="0"/>
              <a:t> coronary interventions (PCI) with rotational or orbital </a:t>
            </a:r>
            <a:r>
              <a:rPr lang="en-GB" sz="2400" dirty="0" err="1"/>
              <a:t>atherectomy</a:t>
            </a:r>
            <a:r>
              <a:rPr lang="en-GB" sz="2400" dirty="0"/>
              <a:t> (per million people), 2016 or latest year</a:t>
            </a:r>
            <a:endParaRPr lang="fr-FR" sz="2400" dirty="0"/>
          </a:p>
          <a:p>
            <a:endParaRPr lang="fr-FR" dirty="0"/>
          </a:p>
        </p:txBody>
      </p:sp>
      <p:pic>
        <p:nvPicPr>
          <p:cNvPr id="50178" name="Picture 2" descr="D:\Local Users\paola_thellung\Desktop\Works-Slides\Bar charts\Pdf\20180529_Bar charts_section 30017.png"/>
          <p:cNvPicPr>
            <a:picLocks noChangeAspect="1" noChangeArrowheads="1"/>
          </p:cNvPicPr>
          <p:nvPr/>
        </p:nvPicPr>
        <p:blipFill>
          <a:blip r:embed="rId2" cstate="print"/>
          <a:srcRect l="7717" t="5454" r="9600" b="70731"/>
          <a:stretch>
            <a:fillRect/>
          </a:stretch>
        </p:blipFill>
        <p:spPr bwMode="auto">
          <a:xfrm>
            <a:off x="642910" y="1428742"/>
            <a:ext cx="7186988" cy="2928958"/>
          </a:xfrm>
          <a:prstGeom prst="rect">
            <a:avLst/>
          </a:prstGeom>
          <a:noFill/>
        </p:spPr>
      </p:pic>
      <p:sp>
        <p:nvSpPr>
          <p:cNvPr id="4" name="TextBox 3"/>
          <p:cNvSpPr txBox="1"/>
          <p:nvPr/>
        </p:nvSpPr>
        <p:spPr>
          <a:xfrm>
            <a:off x="571472" y="4643452"/>
            <a:ext cx="8429684" cy="707886"/>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with rotational or orbital </a:t>
            </a:r>
            <a:r>
              <a:rPr lang="en-US" sz="1000" i="1" dirty="0" err="1"/>
              <a:t>atherectomy</a:t>
            </a:r>
            <a:r>
              <a:rPr lang="en-US" sz="1000" i="1" dirty="0"/>
              <a:t> are from the EAPCI White Book database, 2016 (except Germany: 2015), data on file. Data unavailable: Belgium, Netherlands, Turkey. Notes: Egypt: Procedure/resource not available in the country; Greece: Extrapolation based on data representing 97% of total; Romania: Value covers 94% of the public and private interventional cardiology centers in the country.</a:t>
            </a:r>
            <a:endParaRPr lang="fr-FR" sz="1000" dirty="0"/>
          </a:p>
          <a:p>
            <a:endParaRPr lang="en-GB" sz="1000" i="1"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Data quality assurance</a:t>
            </a:r>
            <a:endParaRPr lang="fr-FR" dirty="0"/>
          </a:p>
        </p:txBody>
      </p:sp>
      <p:sp>
        <p:nvSpPr>
          <p:cNvPr id="4" name="Content Placeholder 3"/>
          <p:cNvSpPr>
            <a:spLocks noGrp="1"/>
          </p:cNvSpPr>
          <p:nvPr>
            <p:ph sz="quarter" idx="11"/>
          </p:nvPr>
        </p:nvSpPr>
        <p:spPr>
          <a:xfrm>
            <a:off x="467544" y="1491357"/>
            <a:ext cx="7776542" cy="2664569"/>
          </a:xfrm>
        </p:spPr>
        <p:txBody>
          <a:bodyPr/>
          <a:lstStyle/>
          <a:p>
            <a:pPr lvl="0">
              <a:buFont typeface="Arial" pitchFamily="34" charset="0"/>
              <a:buChar char="•"/>
            </a:pPr>
            <a:r>
              <a:rPr lang="en-GB" sz="1600" dirty="0"/>
              <a:t> Data cross-reference: </a:t>
            </a:r>
            <a:r>
              <a:rPr lang="en-GB" sz="1600" b="0" dirty="0"/>
              <a:t>Collected data is cross-checked with other data sets collected by ESC Atlas of Cardiology, ESC Associations or available in the literature and other related international sources.</a:t>
            </a:r>
            <a:endParaRPr lang="fr-FR" sz="1600" b="0" dirty="0"/>
          </a:p>
          <a:p>
            <a:pPr>
              <a:buFont typeface="Arial" pitchFamily="34" charset="0"/>
              <a:buChar char="•"/>
            </a:pPr>
            <a:r>
              <a:rPr lang="en-GB" sz="1600" dirty="0"/>
              <a:t> Statistical Validation: </a:t>
            </a:r>
            <a:r>
              <a:rPr lang="en-GB" sz="1600" b="0" dirty="0"/>
              <a:t>Data sets are rigorously processed, checked and validated by a biostatistician using appropriate software and routines</a:t>
            </a:r>
          </a:p>
          <a:p>
            <a:pPr>
              <a:buFont typeface="Arial" pitchFamily="34" charset="0"/>
              <a:buChar char="•"/>
            </a:pPr>
            <a:r>
              <a:rPr lang="en-GB" sz="1600" dirty="0"/>
              <a:t> Indicator benchmarking: </a:t>
            </a:r>
            <a:r>
              <a:rPr lang="en-GB" sz="1600" b="0" dirty="0"/>
              <a:t>Comparative indicators are used to identify unusual differences, outliers or non-realistic data</a:t>
            </a:r>
            <a:endParaRPr lang="fr-FR" sz="1600" b="0" dirty="0"/>
          </a:p>
          <a:p>
            <a:pPr>
              <a:buFont typeface="Arial" pitchFamily="34" charset="0"/>
              <a:buChar char="•"/>
            </a:pPr>
            <a:r>
              <a:rPr lang="en-GB" sz="1600" dirty="0"/>
              <a:t> NCS-CS or WG-IC formal approval: </a:t>
            </a:r>
            <a:r>
              <a:rPr lang="en-GB" sz="1600" b="0" dirty="0"/>
              <a:t>Data sets and country profiles are reviewed and approved by NCS-CS or WG-IC prior to finalisation</a:t>
            </a:r>
            <a:endParaRPr lang="fr-FR" sz="1600" b="0" dirty="0"/>
          </a:p>
          <a:p>
            <a:pPr>
              <a:buFont typeface="Arial" pitchFamily="34" charset="0"/>
              <a:buChar char="•"/>
            </a:pPr>
            <a:endParaRPr lang="fr-FR" sz="1800" b="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PCI with rotational or orbital </a:t>
            </a:r>
            <a:r>
              <a:rPr lang="en-GB" sz="2400" dirty="0" err="1"/>
              <a:t>atherectomy</a:t>
            </a:r>
            <a:r>
              <a:rPr lang="en-GB" sz="2400" dirty="0"/>
              <a:t> (per million people), 2016 or latest year</a:t>
            </a:r>
            <a:endParaRPr lang="fr-FR" sz="2400" dirty="0"/>
          </a:p>
          <a:p>
            <a:endParaRPr lang="fr-FR" dirty="0"/>
          </a:p>
        </p:txBody>
      </p:sp>
      <p:pic>
        <p:nvPicPr>
          <p:cNvPr id="59394" name="Picture 2" descr="D:\Local Users\paola_thellung\Desktop\Works-Slides\Maps\Pdf\Map_2.170001.png"/>
          <p:cNvPicPr>
            <a:picLocks noChangeAspect="1" noChangeArrowheads="1"/>
          </p:cNvPicPr>
          <p:nvPr/>
        </p:nvPicPr>
        <p:blipFill>
          <a:blip r:embed="rId2" cstate="print"/>
          <a:srcRect l="4858" t="9722" r="25466" b="16666"/>
          <a:stretch>
            <a:fillRect/>
          </a:stretch>
        </p:blipFill>
        <p:spPr bwMode="auto">
          <a:xfrm>
            <a:off x="2143109" y="1071552"/>
            <a:ext cx="4643470" cy="3466254"/>
          </a:xfrm>
          <a:prstGeom prst="rect">
            <a:avLst/>
          </a:prstGeom>
          <a:noFill/>
        </p:spPr>
      </p:pic>
      <p:sp>
        <p:nvSpPr>
          <p:cNvPr id="5" name="TextBox 4"/>
          <p:cNvSpPr txBox="1"/>
          <p:nvPr/>
        </p:nvSpPr>
        <p:spPr>
          <a:xfrm>
            <a:off x="571472" y="4643452"/>
            <a:ext cx="8286808" cy="707886"/>
          </a:xfrm>
          <a:prstGeom prst="rect">
            <a:avLst/>
          </a:prstGeom>
          <a:noFill/>
        </p:spPr>
        <p:txBody>
          <a:bodyPr wrap="square" rtlCol="0">
            <a:spAutoFit/>
          </a:bodyPr>
          <a:lstStyle/>
          <a:p>
            <a:r>
              <a:rPr lang="en-US" sz="1000" i="1" dirty="0"/>
              <a:t>Source: Data on </a:t>
            </a:r>
            <a:r>
              <a:rPr lang="en-US" sz="1000" i="1" dirty="0" err="1"/>
              <a:t>percutaneous</a:t>
            </a:r>
            <a:r>
              <a:rPr lang="en-US" sz="1000" i="1" dirty="0"/>
              <a:t> coronary interventions (PCI) with rotational or orbital </a:t>
            </a:r>
            <a:r>
              <a:rPr lang="en-US" sz="1000" i="1" dirty="0" err="1"/>
              <a:t>atherectomy</a:t>
            </a:r>
            <a:r>
              <a:rPr lang="en-US" sz="1000" i="1" dirty="0"/>
              <a:t> are from the EAPCI White Book database, 2016 (except Germany: 2015), data on file. Data unavailable: Belgium, Netherlands, Turkey. Notes: Egypt: Procedure/resource not available in the country; Greece: Extrapolation based on data representing 97% of total; Romania: Value covers 94% of the public and private interventional cardiology centers in the country.</a:t>
            </a:r>
            <a:endParaRPr lang="fr-FR" sz="1000" dirty="0"/>
          </a:p>
          <a:p>
            <a:endParaRPr lang="en-GB" sz="1000" i="1"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Use of hemodynamic support devices (per million people), 2016</a:t>
            </a:r>
            <a:r>
              <a:rPr lang="en-GB" sz="2800" dirty="0"/>
              <a:t> </a:t>
            </a:r>
            <a:r>
              <a:rPr lang="en-GB" dirty="0"/>
              <a:t>or</a:t>
            </a:r>
            <a:r>
              <a:rPr lang="en-GB" sz="2800" dirty="0"/>
              <a:t> </a:t>
            </a:r>
            <a:r>
              <a:rPr lang="en-GB" dirty="0"/>
              <a:t>latest</a:t>
            </a:r>
            <a:r>
              <a:rPr lang="en-GB" sz="2800" dirty="0"/>
              <a:t> </a:t>
            </a:r>
            <a:r>
              <a:rPr lang="en-GB" dirty="0"/>
              <a:t>year</a:t>
            </a:r>
            <a:endParaRPr lang="fr-FR" dirty="0"/>
          </a:p>
          <a:p>
            <a:endParaRPr lang="fr-FR" dirty="0"/>
          </a:p>
        </p:txBody>
      </p:sp>
      <p:pic>
        <p:nvPicPr>
          <p:cNvPr id="51202" name="Picture 2" descr="D:\Local Users\paola_thellung\Desktop\Works-Slides\Bar charts\Pdf\20180529_Bar charts_section 30018.png"/>
          <p:cNvPicPr>
            <a:picLocks noChangeAspect="1" noChangeArrowheads="1"/>
          </p:cNvPicPr>
          <p:nvPr/>
        </p:nvPicPr>
        <p:blipFill>
          <a:blip r:embed="rId2" cstate="print"/>
          <a:srcRect l="7861" t="5240" r="10895" b="73832"/>
          <a:stretch>
            <a:fillRect/>
          </a:stretch>
        </p:blipFill>
        <p:spPr bwMode="auto">
          <a:xfrm>
            <a:off x="428596" y="1214428"/>
            <a:ext cx="8231857" cy="3000396"/>
          </a:xfrm>
          <a:prstGeom prst="rect">
            <a:avLst/>
          </a:prstGeom>
          <a:noFill/>
        </p:spPr>
      </p:pic>
      <p:sp>
        <p:nvSpPr>
          <p:cNvPr id="4" name="TextBox 3"/>
          <p:cNvSpPr txBox="1"/>
          <p:nvPr/>
        </p:nvSpPr>
        <p:spPr>
          <a:xfrm>
            <a:off x="571472" y="4643452"/>
            <a:ext cx="7786742" cy="861774"/>
          </a:xfrm>
          <a:prstGeom prst="rect">
            <a:avLst/>
          </a:prstGeom>
          <a:noFill/>
        </p:spPr>
        <p:txBody>
          <a:bodyPr wrap="square" rtlCol="0">
            <a:spAutoFit/>
          </a:bodyPr>
          <a:lstStyle/>
          <a:p>
            <a:r>
              <a:rPr lang="en-GB" sz="1000" i="1" dirty="0"/>
              <a:t>Source: Data on the use of hemodynamic support devices are from the EAPCI White Book database, 2016 (except Germany: 2015) data on file. Data unavailable: Belgium, France, Germany, Netherlands, Poland, Romania, Turkey. Notes: Greece: Extrapolation based on data representing 97% of total; </a:t>
            </a:r>
            <a:r>
              <a:rPr lang="en-US" sz="1000" i="1" dirty="0"/>
              <a:t>Italy : IAPB+IMPELLA+ECMO+LVAD; UK: It doesn't include </a:t>
            </a:r>
            <a:r>
              <a:rPr lang="en-US" sz="1000" i="1" dirty="0" err="1"/>
              <a:t>Autopulse</a:t>
            </a:r>
            <a:r>
              <a:rPr lang="en-US" sz="1000" i="1" dirty="0"/>
              <a:t> or Lucas.</a:t>
            </a:r>
            <a:endParaRPr lang="fr-FR" sz="1000" dirty="0"/>
          </a:p>
          <a:p>
            <a:r>
              <a:rPr lang="en-GB" sz="1000" dirty="0"/>
              <a:t> </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Use of hemodynamic support devices (per million people), 2016 or latest year</a:t>
            </a:r>
            <a:endParaRPr lang="fr-FR" dirty="0"/>
          </a:p>
          <a:p>
            <a:endParaRPr lang="fr-FR" dirty="0"/>
          </a:p>
        </p:txBody>
      </p:sp>
      <p:pic>
        <p:nvPicPr>
          <p:cNvPr id="60418" name="Picture 2" descr="D:\Local Users\paola_thellung\Desktop\Works-Slides\Maps\Pdf\Map_2.180001.png"/>
          <p:cNvPicPr>
            <a:picLocks noChangeAspect="1" noChangeArrowheads="1"/>
          </p:cNvPicPr>
          <p:nvPr/>
        </p:nvPicPr>
        <p:blipFill>
          <a:blip r:embed="rId2" cstate="print"/>
          <a:srcRect l="4858" t="9722" r="25466" b="16666"/>
          <a:stretch>
            <a:fillRect/>
          </a:stretch>
        </p:blipFill>
        <p:spPr bwMode="auto">
          <a:xfrm>
            <a:off x="2143108" y="1000114"/>
            <a:ext cx="4822641" cy="3600000"/>
          </a:xfrm>
          <a:prstGeom prst="rect">
            <a:avLst/>
          </a:prstGeom>
          <a:noFill/>
        </p:spPr>
      </p:pic>
      <p:sp>
        <p:nvSpPr>
          <p:cNvPr id="5" name="TextBox 4"/>
          <p:cNvSpPr txBox="1"/>
          <p:nvPr/>
        </p:nvSpPr>
        <p:spPr>
          <a:xfrm>
            <a:off x="571472" y="4643452"/>
            <a:ext cx="7786742" cy="861774"/>
          </a:xfrm>
          <a:prstGeom prst="rect">
            <a:avLst/>
          </a:prstGeom>
          <a:noFill/>
        </p:spPr>
        <p:txBody>
          <a:bodyPr wrap="square" rtlCol="0">
            <a:spAutoFit/>
          </a:bodyPr>
          <a:lstStyle/>
          <a:p>
            <a:r>
              <a:rPr lang="en-GB" sz="1000" i="1" dirty="0"/>
              <a:t>Source: Data on the use of hemodynamic support devices are from the EAPCI White Book database, 2016 (except Germany: 2015) data on file. Data unavailable: Belgium, France, Germany, Netherlands, Poland, Romania, Turkey. Notes: Greece: Extrapolation based on data representing 97% of total; </a:t>
            </a:r>
            <a:r>
              <a:rPr lang="en-US" sz="1000" i="1" dirty="0"/>
              <a:t>Italy : IAPB+IMPELLA+ECMO+LVAD; UK: It doesn't include </a:t>
            </a:r>
            <a:r>
              <a:rPr lang="en-US" sz="1000" i="1" dirty="0" err="1"/>
              <a:t>Autopulse</a:t>
            </a:r>
            <a:r>
              <a:rPr lang="en-US" sz="1000" i="1" dirty="0"/>
              <a:t> or Lucas.</a:t>
            </a:r>
            <a:endParaRPr lang="fr-FR" sz="1000" dirty="0"/>
          </a:p>
          <a:p>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41171D6-0539-436B-8E4B-D142743C5F12}"/>
              </a:ext>
            </a:extLst>
          </p:cNvPr>
          <p:cNvSpPr>
            <a:spLocks noGrp="1"/>
          </p:cNvSpPr>
          <p:nvPr>
            <p:ph type="body" sz="quarter" idx="11"/>
          </p:nvPr>
        </p:nvSpPr>
        <p:spPr>
          <a:xfrm>
            <a:off x="1209228" y="1203598"/>
            <a:ext cx="6863234" cy="1296145"/>
          </a:xfrm>
        </p:spPr>
        <p:txBody>
          <a:bodyPr/>
          <a:lstStyle/>
          <a:p>
            <a:r>
              <a:rPr lang="fr-FR" dirty="0" err="1"/>
              <a:t>Procedures</a:t>
            </a:r>
            <a:r>
              <a:rPr lang="fr-FR" dirty="0"/>
              <a:t> and </a:t>
            </a:r>
            <a:r>
              <a:rPr lang="fr-FR" dirty="0" err="1"/>
              <a:t>resources</a:t>
            </a:r>
            <a:r>
              <a:rPr lang="fr-FR" dirty="0"/>
              <a:t> for structural </a:t>
            </a:r>
            <a:r>
              <a:rPr lang="fr-FR" dirty="0" err="1"/>
              <a:t>heart</a:t>
            </a:r>
            <a:r>
              <a:rPr lang="fr-FR" dirty="0"/>
              <a:t> </a:t>
            </a:r>
            <a:r>
              <a:rPr lang="fr-FR" dirty="0" err="1"/>
              <a:t>disease</a:t>
            </a:r>
            <a:r>
              <a:rPr lang="fr-FR" dirty="0"/>
              <a:t> interventions</a:t>
            </a:r>
          </a:p>
        </p:txBody>
      </p:sp>
    </p:spTree>
    <p:extLst>
      <p:ext uri="{BB962C8B-B14F-4D97-AF65-F5344CB8AC3E}">
        <p14:creationId xmlns:p14="http://schemas.microsoft.com/office/powerpoint/2010/main" val="636526680"/>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Alcohol septum ablations (per million people), 2016 or latest year</a:t>
            </a:r>
            <a:endParaRPr lang="fr-FR" sz="2400" dirty="0"/>
          </a:p>
          <a:p>
            <a:endParaRPr lang="fr-FR" dirty="0"/>
          </a:p>
        </p:txBody>
      </p:sp>
      <p:pic>
        <p:nvPicPr>
          <p:cNvPr id="61442" name="Picture 2" descr="D:\Local Users\paola_thellung\Desktop\Works-Slides\Bar charts\Pdf\20180509_Bar charts_section 40013.png"/>
          <p:cNvPicPr>
            <a:picLocks noGrp="1" noChangeAspect="1" noChangeArrowheads="1"/>
          </p:cNvPicPr>
          <p:nvPr>
            <p:ph sz="quarter" idx="11"/>
          </p:nvPr>
        </p:nvPicPr>
        <p:blipFill>
          <a:blip r:embed="rId2" cstate="print"/>
          <a:srcRect l="7615" t="5489" r="10063" b="71916"/>
          <a:stretch>
            <a:fillRect/>
          </a:stretch>
        </p:blipFill>
        <p:spPr bwMode="auto">
          <a:xfrm>
            <a:off x="357158" y="1071552"/>
            <a:ext cx="8093925" cy="3143272"/>
          </a:xfrm>
          <a:prstGeom prst="rect">
            <a:avLst/>
          </a:prstGeom>
          <a:noFill/>
        </p:spPr>
      </p:pic>
      <p:sp>
        <p:nvSpPr>
          <p:cNvPr id="4" name="TextBox 3"/>
          <p:cNvSpPr txBox="1"/>
          <p:nvPr/>
        </p:nvSpPr>
        <p:spPr>
          <a:xfrm>
            <a:off x="571472" y="4643452"/>
            <a:ext cx="7786742" cy="707886"/>
          </a:xfrm>
          <a:prstGeom prst="rect">
            <a:avLst/>
          </a:prstGeom>
          <a:noFill/>
        </p:spPr>
        <p:txBody>
          <a:bodyPr wrap="square" rtlCol="0">
            <a:spAutoFit/>
          </a:bodyPr>
          <a:lstStyle/>
          <a:p>
            <a:r>
              <a:rPr lang="en-GB" sz="1000" i="1" dirty="0"/>
              <a:t>Source: Data on the alcohol septum ablations are from the EAPCI White Book database, 2016 (except Poland: 2015) data on file. Data unavailable: Belgium, France, Italy, Netherlands, Romania, Turkey. Notes: Egypt: </a:t>
            </a:r>
            <a:r>
              <a:rPr lang="en-US" sz="1000" i="1" dirty="0"/>
              <a:t>Procedure/resource not available in the country; Sweden: Estimated value, partially extrapolated from 2015.</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Alcohol septum ablations (per million people), 2016 or latest year</a:t>
            </a:r>
            <a:endParaRPr lang="fr-FR" dirty="0"/>
          </a:p>
          <a:p>
            <a:endParaRPr lang="fr-FR" dirty="0"/>
          </a:p>
          <a:p>
            <a:endParaRPr lang="fr-FR" dirty="0"/>
          </a:p>
        </p:txBody>
      </p:sp>
      <p:pic>
        <p:nvPicPr>
          <p:cNvPr id="1026" name="Picture 2" descr="D:\Local Users\paola_thellung\Desktop\Works-Slides\Maps\Pdf\Map_3.010001.png"/>
          <p:cNvPicPr>
            <a:picLocks noChangeAspect="1" noChangeArrowheads="1"/>
          </p:cNvPicPr>
          <p:nvPr/>
        </p:nvPicPr>
        <p:blipFill>
          <a:blip r:embed="rId2" cstate="print"/>
          <a:srcRect l="5828" t="11111" r="25460" b="15277"/>
          <a:stretch>
            <a:fillRect/>
          </a:stretch>
        </p:blipFill>
        <p:spPr bwMode="auto">
          <a:xfrm>
            <a:off x="1643043" y="1019504"/>
            <a:ext cx="4754717" cy="3600000"/>
          </a:xfrm>
          <a:prstGeom prst="rect">
            <a:avLst/>
          </a:prstGeom>
          <a:noFill/>
        </p:spPr>
      </p:pic>
      <p:sp>
        <p:nvSpPr>
          <p:cNvPr id="5" name="TextBox 4"/>
          <p:cNvSpPr txBox="1"/>
          <p:nvPr/>
        </p:nvSpPr>
        <p:spPr>
          <a:xfrm>
            <a:off x="571472" y="4643452"/>
            <a:ext cx="7786742" cy="553998"/>
          </a:xfrm>
          <a:prstGeom prst="rect">
            <a:avLst/>
          </a:prstGeom>
          <a:noFill/>
        </p:spPr>
        <p:txBody>
          <a:bodyPr wrap="square" rtlCol="0">
            <a:spAutoFit/>
          </a:bodyPr>
          <a:lstStyle/>
          <a:p>
            <a:r>
              <a:rPr lang="en-GB" sz="1000" i="1" dirty="0"/>
              <a:t>Source: Data on the alcohol septum ablations are from the EAPCI White Book database, 2016 (except Poland: 2015) data on file. Data unavailable: Belgium, France, Italy, Netherlands, Romania, Turkey. Notes: Egypt: </a:t>
            </a:r>
            <a:r>
              <a:rPr lang="en-US" sz="1000" i="1" dirty="0"/>
              <a:t>Procedure/resource not available in the country; Sweden: Estimated value, partially extrapolated from 2015.</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Mitral balloon </a:t>
            </a:r>
            <a:r>
              <a:rPr lang="en-GB" dirty="0" err="1"/>
              <a:t>valvuloplasties</a:t>
            </a:r>
            <a:r>
              <a:rPr lang="en-GB" dirty="0"/>
              <a:t> (per million people), 2016</a:t>
            </a:r>
            <a:endParaRPr lang="fr-FR" dirty="0"/>
          </a:p>
          <a:p>
            <a:endParaRPr lang="fr-FR" dirty="0"/>
          </a:p>
        </p:txBody>
      </p:sp>
      <p:pic>
        <p:nvPicPr>
          <p:cNvPr id="62466" name="Picture 2" descr="D:\Local Users\paola_thellung\Desktop\Works-Slides\Bar charts\Pdf\20180509_Bar charts_section 40014.png"/>
          <p:cNvPicPr>
            <a:picLocks noChangeAspect="1" noChangeArrowheads="1"/>
          </p:cNvPicPr>
          <p:nvPr/>
        </p:nvPicPr>
        <p:blipFill>
          <a:blip r:embed="rId2" cstate="print"/>
          <a:srcRect l="8062" t="5555" r="10508" b="72223"/>
          <a:stretch>
            <a:fillRect/>
          </a:stretch>
        </p:blipFill>
        <p:spPr bwMode="auto">
          <a:xfrm>
            <a:off x="428596" y="1285866"/>
            <a:ext cx="7955262" cy="3071834"/>
          </a:xfrm>
          <a:prstGeom prst="rect">
            <a:avLst/>
          </a:prstGeom>
          <a:noFill/>
        </p:spPr>
      </p:pic>
      <p:sp>
        <p:nvSpPr>
          <p:cNvPr id="4" name="TextBox 3"/>
          <p:cNvSpPr txBox="1"/>
          <p:nvPr/>
        </p:nvSpPr>
        <p:spPr>
          <a:xfrm>
            <a:off x="571472" y="4643452"/>
            <a:ext cx="7786742" cy="400110"/>
          </a:xfrm>
          <a:prstGeom prst="rect">
            <a:avLst/>
          </a:prstGeom>
          <a:noFill/>
        </p:spPr>
        <p:txBody>
          <a:bodyPr wrap="square" rtlCol="0">
            <a:spAutoFit/>
          </a:bodyPr>
          <a:lstStyle/>
          <a:p>
            <a:r>
              <a:rPr lang="en-US" sz="1000" i="1" dirty="0"/>
              <a:t>Source: Data on mitral balloon </a:t>
            </a:r>
            <a:r>
              <a:rPr lang="en-US" sz="1000" i="1" dirty="0" err="1"/>
              <a:t>valvuloplasties</a:t>
            </a:r>
            <a:r>
              <a:rPr lang="en-US" sz="1000" i="1" dirty="0"/>
              <a:t> are from the EAPCI White Book database, 2016, data on file. Data unavailable: Belgium, Denmark, France, Netherlands, Romania, Turkey. Notes: Sweden: Estimated value, partially extrapolated from 2015.</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Mitral balloon </a:t>
            </a:r>
            <a:r>
              <a:rPr lang="en-GB" sz="2400" dirty="0" err="1"/>
              <a:t>valvuloplasties</a:t>
            </a:r>
            <a:r>
              <a:rPr lang="en-GB" sz="2400" dirty="0"/>
              <a:t> (per million people), 2016</a:t>
            </a:r>
            <a:endParaRPr lang="fr-FR" sz="2400" dirty="0"/>
          </a:p>
          <a:p>
            <a:endParaRPr lang="fr-FR" sz="2400" dirty="0"/>
          </a:p>
        </p:txBody>
      </p:sp>
      <p:pic>
        <p:nvPicPr>
          <p:cNvPr id="2050" name="Picture 2" descr="D:\Local Users\paola_thellung\Desktop\Works-Slides\Maps\Pdf\Map_3.020001.png"/>
          <p:cNvPicPr>
            <a:picLocks noChangeAspect="1" noChangeArrowheads="1"/>
          </p:cNvPicPr>
          <p:nvPr/>
        </p:nvPicPr>
        <p:blipFill>
          <a:blip r:embed="rId2" cstate="print"/>
          <a:srcRect l="4847" t="9722" r="25460" b="16666"/>
          <a:stretch>
            <a:fillRect/>
          </a:stretch>
        </p:blipFill>
        <p:spPr bwMode="auto">
          <a:xfrm>
            <a:off x="1714480" y="928676"/>
            <a:ext cx="4822641" cy="3600000"/>
          </a:xfrm>
          <a:prstGeom prst="rect">
            <a:avLst/>
          </a:prstGeom>
          <a:noFill/>
        </p:spPr>
      </p:pic>
      <p:sp>
        <p:nvSpPr>
          <p:cNvPr id="5" name="TextBox 4"/>
          <p:cNvSpPr txBox="1"/>
          <p:nvPr/>
        </p:nvSpPr>
        <p:spPr>
          <a:xfrm>
            <a:off x="571472" y="4643452"/>
            <a:ext cx="7786742" cy="400110"/>
          </a:xfrm>
          <a:prstGeom prst="rect">
            <a:avLst/>
          </a:prstGeom>
          <a:noFill/>
        </p:spPr>
        <p:txBody>
          <a:bodyPr wrap="square" rtlCol="0">
            <a:spAutoFit/>
          </a:bodyPr>
          <a:lstStyle/>
          <a:p>
            <a:r>
              <a:rPr lang="en-US" sz="1000" i="1" dirty="0"/>
              <a:t>Source: Data on mitral balloon </a:t>
            </a:r>
            <a:r>
              <a:rPr lang="en-US" sz="1000" i="1" dirty="0" err="1"/>
              <a:t>valvuloplasties</a:t>
            </a:r>
            <a:r>
              <a:rPr lang="en-US" sz="1000" i="1" dirty="0"/>
              <a:t> are from the EAPCI White Book database, 2016, data on file. Data unavailable: Belgium, Denmark, France, Netherlands, Romania, Turkey. Notes: Sweden: Estimated value, partially extrapolated from 2015.</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sz="2400" dirty="0"/>
              <a:t>Mitral valve </a:t>
            </a:r>
            <a:r>
              <a:rPr lang="en-GB" sz="2400" dirty="0" err="1"/>
              <a:t>percutaneous</a:t>
            </a:r>
            <a:r>
              <a:rPr lang="en-GB" sz="2400" dirty="0"/>
              <a:t> repairs (per million people), 2016 or latest year</a:t>
            </a:r>
            <a:endParaRPr lang="fr-FR" sz="2400" dirty="0"/>
          </a:p>
          <a:p>
            <a:endParaRPr lang="fr-FR" dirty="0"/>
          </a:p>
        </p:txBody>
      </p:sp>
      <p:pic>
        <p:nvPicPr>
          <p:cNvPr id="63490" name="Picture 2" descr="D:\Local Users\paola_thellung\Desktop\Works-Slides\Bar charts\Pdf\20180509_Bar charts_section 40015.png"/>
          <p:cNvPicPr>
            <a:picLocks noGrp="1" noChangeAspect="1" noChangeArrowheads="1"/>
          </p:cNvPicPr>
          <p:nvPr>
            <p:ph sz="quarter" idx="11"/>
          </p:nvPr>
        </p:nvPicPr>
        <p:blipFill>
          <a:blip r:embed="rId2" cstate="print"/>
          <a:srcRect l="7757" t="4972" r="10425" b="71426"/>
          <a:stretch>
            <a:fillRect/>
          </a:stretch>
        </p:blipFill>
        <p:spPr bwMode="auto">
          <a:xfrm>
            <a:off x="500034" y="1000114"/>
            <a:ext cx="7876040" cy="3214710"/>
          </a:xfrm>
          <a:prstGeom prst="rect">
            <a:avLst/>
          </a:prstGeom>
          <a:noFill/>
        </p:spPr>
      </p:pic>
      <p:sp>
        <p:nvSpPr>
          <p:cNvPr id="4" name="TextBox 3"/>
          <p:cNvSpPr txBox="1"/>
          <p:nvPr/>
        </p:nvSpPr>
        <p:spPr>
          <a:xfrm>
            <a:off x="571472" y="4643452"/>
            <a:ext cx="7786742" cy="707886"/>
          </a:xfrm>
          <a:prstGeom prst="rect">
            <a:avLst/>
          </a:prstGeom>
          <a:noFill/>
        </p:spPr>
        <p:txBody>
          <a:bodyPr wrap="square" rtlCol="0">
            <a:spAutoFit/>
          </a:bodyPr>
          <a:lstStyle/>
          <a:p>
            <a:r>
              <a:rPr lang="en-US" sz="1000" i="1" dirty="0"/>
              <a:t>Source: Data on mitral valve </a:t>
            </a:r>
            <a:r>
              <a:rPr lang="en-US" sz="1000" i="1" dirty="0" err="1"/>
              <a:t>percutaneous</a:t>
            </a:r>
            <a:r>
              <a:rPr lang="en-US" sz="1000" i="1" dirty="0"/>
              <a:t> repairs are from the EAPCI White Book database, 2016 (except Poland: 2017), data on file. Data unavailable: Netherlands, Turkey. Notes: Egypt: Procedure/resource not available in the country; France: It includes only procedures with </a:t>
            </a:r>
            <a:r>
              <a:rPr lang="en-US" sz="1000" i="1" dirty="0" err="1"/>
              <a:t>Mitraclip</a:t>
            </a:r>
            <a:r>
              <a:rPr lang="en-US" sz="1000" i="1" dirty="0"/>
              <a:t>; Sweden: Estimated value, partially extrapolated from 2015.</a:t>
            </a:r>
            <a:endParaRPr lang="fr-FR" sz="1000" dirty="0"/>
          </a:p>
          <a:p>
            <a:r>
              <a:rPr lang="en-GB" sz="1000" dirty="0"/>
              <a:t> </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Mitral valve </a:t>
            </a:r>
            <a:r>
              <a:rPr lang="en-GB" dirty="0" err="1"/>
              <a:t>percutaneous</a:t>
            </a:r>
            <a:r>
              <a:rPr lang="en-GB" dirty="0"/>
              <a:t> repairs (per million people), 2016 or latest year</a:t>
            </a:r>
            <a:endParaRPr lang="fr-FR" dirty="0"/>
          </a:p>
          <a:p>
            <a:endParaRPr lang="fr-FR" dirty="0"/>
          </a:p>
        </p:txBody>
      </p:sp>
      <p:pic>
        <p:nvPicPr>
          <p:cNvPr id="3074" name="Picture 2" descr="D:\Local Users\paola_thellung\Desktop\Works-Slides\Maps\Pdf\Map_3.030001.png"/>
          <p:cNvPicPr>
            <a:picLocks noChangeAspect="1" noChangeArrowheads="1"/>
          </p:cNvPicPr>
          <p:nvPr/>
        </p:nvPicPr>
        <p:blipFill>
          <a:blip r:embed="rId2" cstate="print"/>
          <a:srcRect l="4847" t="8333" r="25460" b="16666"/>
          <a:stretch>
            <a:fillRect/>
          </a:stretch>
        </p:blipFill>
        <p:spPr bwMode="auto">
          <a:xfrm>
            <a:off x="2071670" y="1071552"/>
            <a:ext cx="4733333" cy="3600000"/>
          </a:xfrm>
          <a:prstGeom prst="rect">
            <a:avLst/>
          </a:prstGeom>
          <a:noFill/>
        </p:spPr>
      </p:pic>
      <p:sp>
        <p:nvSpPr>
          <p:cNvPr id="5" name="TextBox 4"/>
          <p:cNvSpPr txBox="1"/>
          <p:nvPr/>
        </p:nvSpPr>
        <p:spPr>
          <a:xfrm>
            <a:off x="571472" y="4643452"/>
            <a:ext cx="7786742" cy="707886"/>
          </a:xfrm>
          <a:prstGeom prst="rect">
            <a:avLst/>
          </a:prstGeom>
          <a:noFill/>
        </p:spPr>
        <p:txBody>
          <a:bodyPr wrap="square" rtlCol="0">
            <a:spAutoFit/>
          </a:bodyPr>
          <a:lstStyle/>
          <a:p>
            <a:r>
              <a:rPr lang="en-US" sz="1000" i="1" dirty="0"/>
              <a:t>Source: Data on mitral valve </a:t>
            </a:r>
            <a:r>
              <a:rPr lang="en-US" sz="1000" i="1" dirty="0" err="1"/>
              <a:t>percutaneous</a:t>
            </a:r>
            <a:r>
              <a:rPr lang="en-US" sz="1000" i="1" dirty="0"/>
              <a:t> repairs are from the EAPCI White Book database, 2016 (except Poland: 2017), data on file. Data unavailable: Netherlands, Turkey. Notes: Egypt: Procedure/resource not available in the country; France: It includes only procedures with </a:t>
            </a:r>
            <a:r>
              <a:rPr lang="en-US" sz="1000" i="1" dirty="0" err="1"/>
              <a:t>Mitraclip</a:t>
            </a:r>
            <a:r>
              <a:rPr lang="en-US" sz="1000" i="1" dirty="0"/>
              <a:t>; Sweden: Estimated value, partially extrapolated from 2015.</a:t>
            </a:r>
            <a:endParaRPr lang="fr-FR" sz="1000" dirty="0"/>
          </a:p>
          <a:p>
            <a:r>
              <a:rPr lang="en-GB" sz="1000" dirty="0"/>
              <a:t>  </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Deliverables</a:t>
            </a:r>
            <a:endParaRPr lang="fr-FR" dirty="0"/>
          </a:p>
        </p:txBody>
      </p:sp>
      <p:sp>
        <p:nvSpPr>
          <p:cNvPr id="4" name="Content Placeholder 3"/>
          <p:cNvSpPr>
            <a:spLocks noGrp="1"/>
          </p:cNvSpPr>
          <p:nvPr>
            <p:ph sz="quarter" idx="11"/>
          </p:nvPr>
        </p:nvSpPr>
        <p:spPr>
          <a:xfrm>
            <a:off x="323850" y="1059582"/>
            <a:ext cx="7776542" cy="3097213"/>
          </a:xfrm>
        </p:spPr>
        <p:txBody>
          <a:bodyPr/>
          <a:lstStyle/>
          <a:p>
            <a:pPr>
              <a:buFont typeface="Arial" pitchFamily="34" charset="0"/>
              <a:buChar char="•"/>
            </a:pPr>
            <a:r>
              <a:rPr lang="en-GB" sz="1600" dirty="0"/>
              <a:t> Electronic database</a:t>
            </a:r>
            <a:r>
              <a:rPr lang="en-GB" sz="1600" b="0" dirty="0"/>
              <a:t>: a comprehensive database, including all the information collected, including the additional information collected.  </a:t>
            </a:r>
          </a:p>
          <a:p>
            <a:pPr>
              <a:buFont typeface="Arial" pitchFamily="34" charset="0"/>
              <a:buChar char="•"/>
            </a:pPr>
            <a:r>
              <a:rPr lang="en-GB" sz="1600" dirty="0"/>
              <a:t> Country Profiles</a:t>
            </a:r>
            <a:r>
              <a:rPr lang="en-GB" sz="1600" b="0" dirty="0"/>
              <a:t>: Mini standardised reports are available in PDF format and accessible from the website. They describe in a snapshot the general country characteristics, their health care system (as in the ESC Atlas of Cardiology) and provide relevant quantitative and qualitative data extracted from the EAPCI White Book in a structured format. This is the same report as the one included in the E-Atlas with only data related to interventional cardiology.</a:t>
            </a:r>
            <a:endParaRPr lang="fr-FR" sz="1600" b="0" dirty="0"/>
          </a:p>
          <a:p>
            <a:pPr>
              <a:buFont typeface="Arial" pitchFamily="34" charset="0"/>
              <a:buChar char="•"/>
            </a:pPr>
            <a:r>
              <a:rPr lang="en-GB" sz="1600" dirty="0"/>
              <a:t> EAPCI Country data report</a:t>
            </a:r>
            <a:r>
              <a:rPr lang="en-GB" sz="1600" b="0" dirty="0"/>
              <a:t>: A large report available in PDF format with indicators, graphs, charts, maps, comparative analyses based on the entire data set, designed to identify disparities, trends on inequalities, associations and drivers in interventional cardiology in Europe </a:t>
            </a:r>
            <a:endParaRPr lang="fr-FR" sz="1600" b="0" dirty="0"/>
          </a:p>
          <a:p>
            <a:endParaRPr lang="en-GB" sz="18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Aortic balloon </a:t>
            </a:r>
            <a:r>
              <a:rPr lang="en-GB" dirty="0" err="1"/>
              <a:t>valvuloplasties</a:t>
            </a:r>
            <a:r>
              <a:rPr lang="en-GB" dirty="0"/>
              <a:t> (per million people), 2016 or latest year</a:t>
            </a:r>
            <a:endParaRPr lang="fr-FR" dirty="0"/>
          </a:p>
          <a:p>
            <a:endParaRPr lang="fr-FR" dirty="0"/>
          </a:p>
        </p:txBody>
      </p:sp>
      <p:pic>
        <p:nvPicPr>
          <p:cNvPr id="64514" name="Picture 2" descr="D:\Local Users\paola_thellung\Desktop\Works-Slides\Bar charts\Pdf\20180509_Bar charts_section 40016.png"/>
          <p:cNvPicPr>
            <a:picLocks noChangeAspect="1" noChangeArrowheads="1"/>
          </p:cNvPicPr>
          <p:nvPr/>
        </p:nvPicPr>
        <p:blipFill>
          <a:blip r:embed="rId2" cstate="print"/>
          <a:srcRect l="8449" t="5356" r="10696" b="71429"/>
          <a:stretch>
            <a:fillRect/>
          </a:stretch>
        </p:blipFill>
        <p:spPr bwMode="auto">
          <a:xfrm>
            <a:off x="357158" y="1071552"/>
            <a:ext cx="7737285" cy="3143272"/>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a:t>
            </a:r>
            <a:r>
              <a:rPr lang="en-US" sz="1000" i="1" dirty="0"/>
              <a:t>aortic balloon </a:t>
            </a:r>
            <a:r>
              <a:rPr lang="en-US" sz="1000" i="1" dirty="0" err="1"/>
              <a:t>valvuloplasties</a:t>
            </a:r>
            <a:r>
              <a:rPr lang="en-US" sz="1000" i="1" dirty="0"/>
              <a:t> </a:t>
            </a:r>
            <a:r>
              <a:rPr lang="en-GB" sz="1000" i="1" dirty="0"/>
              <a:t>are from the EAPCI White Book database, 2016 (except Poland: 2015), data on file. Data unavailable: Belgium, France, Netherlands, Romania, Sweden, Turkey. Notes: Egypt: </a:t>
            </a:r>
            <a:r>
              <a:rPr lang="en-US" sz="1000" i="1" dirty="0"/>
              <a:t>Procedure/resource not available in the country. UK: It includes only </a:t>
            </a:r>
            <a:r>
              <a:rPr lang="en-US" sz="1000" i="1" dirty="0" err="1"/>
              <a:t>valvuloplasties</a:t>
            </a:r>
            <a:r>
              <a:rPr lang="en-US" sz="1000" i="1" dirty="0"/>
              <a:t> that are not part of TAVI.</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Aortic balloon </a:t>
            </a:r>
            <a:r>
              <a:rPr lang="en-GB" dirty="0" err="1"/>
              <a:t>valvuloplasties</a:t>
            </a:r>
            <a:r>
              <a:rPr lang="en-GB" dirty="0"/>
              <a:t> (per million people), 2016 or latest year</a:t>
            </a:r>
            <a:endParaRPr lang="fr-FR" dirty="0"/>
          </a:p>
          <a:p>
            <a:endParaRPr lang="fr-FR" dirty="0"/>
          </a:p>
        </p:txBody>
      </p:sp>
      <p:pic>
        <p:nvPicPr>
          <p:cNvPr id="4098" name="Picture 2" descr="D:\Local Users\paola_thellung\Desktop\Works-Slides\Maps\Pdf\Map_3.040001.png"/>
          <p:cNvPicPr>
            <a:picLocks noGrp="1" noChangeAspect="1" noChangeArrowheads="1"/>
          </p:cNvPicPr>
          <p:nvPr>
            <p:ph sz="quarter" idx="11"/>
          </p:nvPr>
        </p:nvPicPr>
        <p:blipFill>
          <a:blip r:embed="rId2" cstate="print"/>
          <a:srcRect l="6041" t="8907" r="25494" b="16607"/>
          <a:stretch>
            <a:fillRect/>
          </a:stretch>
        </p:blipFill>
        <p:spPr bwMode="auto">
          <a:xfrm>
            <a:off x="1785918" y="1076952"/>
            <a:ext cx="4682002" cy="3600000"/>
          </a:xfrm>
          <a:prstGeom prst="rect">
            <a:avLst/>
          </a:prstGeom>
          <a:noFill/>
        </p:spPr>
      </p:pic>
      <p:sp>
        <p:nvSpPr>
          <p:cNvPr id="5" name="TextBox 4"/>
          <p:cNvSpPr txBox="1"/>
          <p:nvPr/>
        </p:nvSpPr>
        <p:spPr>
          <a:xfrm>
            <a:off x="571472" y="4643452"/>
            <a:ext cx="7786742" cy="553998"/>
          </a:xfrm>
          <a:prstGeom prst="rect">
            <a:avLst/>
          </a:prstGeom>
          <a:noFill/>
        </p:spPr>
        <p:txBody>
          <a:bodyPr wrap="square" rtlCol="0">
            <a:spAutoFit/>
          </a:bodyPr>
          <a:lstStyle/>
          <a:p>
            <a:r>
              <a:rPr lang="en-GB" sz="1000" i="1" dirty="0"/>
              <a:t>Source: Data on </a:t>
            </a:r>
            <a:r>
              <a:rPr lang="en-US" sz="1000" i="1" dirty="0"/>
              <a:t>aortic balloon </a:t>
            </a:r>
            <a:r>
              <a:rPr lang="en-US" sz="1000" i="1" dirty="0" err="1"/>
              <a:t>valvuloplasties</a:t>
            </a:r>
            <a:r>
              <a:rPr lang="en-US" sz="1000" i="1" dirty="0"/>
              <a:t> </a:t>
            </a:r>
            <a:r>
              <a:rPr lang="en-GB" sz="1000" i="1" dirty="0"/>
              <a:t>are from the EAPCI White Book database, 2016 (except Poland: 2015), data on file. Data unavailable: Belgium, France, Netherlands, Romania, Sweden, Turkey. Notes: Egypt: </a:t>
            </a:r>
            <a:r>
              <a:rPr lang="en-US" sz="1000" i="1" dirty="0"/>
              <a:t>Procedure/resource not available in the country. UK: It includes only </a:t>
            </a:r>
            <a:r>
              <a:rPr lang="en-US" sz="1000" i="1" dirty="0" err="1"/>
              <a:t>valvuloplasties</a:t>
            </a:r>
            <a:r>
              <a:rPr lang="en-US" sz="1000" i="1" dirty="0"/>
              <a:t> that are not part of TAVI.</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142844" y="142858"/>
            <a:ext cx="7358114" cy="720082"/>
          </a:xfrm>
        </p:spPr>
        <p:txBody>
          <a:bodyPr/>
          <a:lstStyle/>
          <a:p>
            <a:r>
              <a:rPr lang="en-US" dirty="0" err="1"/>
              <a:t>Transcatheter</a:t>
            </a:r>
            <a:r>
              <a:rPr lang="en-US" dirty="0"/>
              <a:t> aortic</a:t>
            </a:r>
            <a:r>
              <a:rPr lang="en-GB" dirty="0"/>
              <a:t> valve implantations (</a:t>
            </a:r>
            <a:r>
              <a:rPr lang="en-GB" dirty="0" err="1"/>
              <a:t>transvascular</a:t>
            </a:r>
            <a:r>
              <a:rPr lang="en-GB" dirty="0"/>
              <a:t> and </a:t>
            </a:r>
            <a:r>
              <a:rPr lang="en-GB" dirty="0" err="1"/>
              <a:t>transapical</a:t>
            </a:r>
            <a:r>
              <a:rPr lang="en-GB" dirty="0"/>
              <a:t>) (per million people), 2016 or latest year</a:t>
            </a:r>
            <a:endParaRPr lang="fr-FR" dirty="0"/>
          </a:p>
          <a:p>
            <a:endParaRPr lang="fr-FR" dirty="0"/>
          </a:p>
        </p:txBody>
      </p:sp>
      <p:sp>
        <p:nvSpPr>
          <p:cNvPr id="4" name="TextBox 3"/>
          <p:cNvSpPr txBox="1"/>
          <p:nvPr/>
        </p:nvSpPr>
        <p:spPr>
          <a:xfrm>
            <a:off x="571472" y="4643452"/>
            <a:ext cx="7786742" cy="400110"/>
          </a:xfrm>
          <a:prstGeom prst="rect">
            <a:avLst/>
          </a:prstGeom>
          <a:noFill/>
        </p:spPr>
        <p:txBody>
          <a:bodyPr wrap="square" rtlCol="0">
            <a:spAutoFit/>
          </a:bodyPr>
          <a:lstStyle/>
          <a:p>
            <a:r>
              <a:rPr lang="en-GB" sz="1000" dirty="0"/>
              <a:t>Source: Data on the </a:t>
            </a:r>
            <a:r>
              <a:rPr lang="en-US" sz="1000" dirty="0" err="1"/>
              <a:t>transcatheter</a:t>
            </a:r>
            <a:r>
              <a:rPr lang="en-US" sz="1000" dirty="0"/>
              <a:t> aortic</a:t>
            </a:r>
            <a:r>
              <a:rPr lang="en-GB" sz="1000" dirty="0"/>
              <a:t> valve implantations (</a:t>
            </a:r>
            <a:r>
              <a:rPr lang="en-GB" sz="1000" dirty="0" err="1"/>
              <a:t>transvascular</a:t>
            </a:r>
            <a:r>
              <a:rPr lang="en-GB" sz="1000" dirty="0"/>
              <a:t> and </a:t>
            </a:r>
            <a:r>
              <a:rPr lang="en-GB" sz="1000" dirty="0" err="1"/>
              <a:t>transapical</a:t>
            </a:r>
            <a:r>
              <a:rPr lang="en-GB" sz="1000" dirty="0"/>
              <a:t>) is from the EAPCI White Book database, 2016, data on file.</a:t>
            </a:r>
            <a:endParaRPr lang="fr-FR" sz="1000" dirty="0"/>
          </a:p>
        </p:txBody>
      </p:sp>
      <p:pic>
        <p:nvPicPr>
          <p:cNvPr id="1026" name="Picture 2" descr="D:\Local Users\sandra_nabavi\My Documents\SANDRA0001.png"/>
          <p:cNvPicPr>
            <a:picLocks noChangeAspect="1" noChangeArrowheads="1"/>
          </p:cNvPicPr>
          <p:nvPr/>
        </p:nvPicPr>
        <p:blipFill>
          <a:blip r:embed="rId2" cstate="print"/>
          <a:srcRect l="7121" t="4914" r="11575" b="60348"/>
          <a:stretch>
            <a:fillRect/>
          </a:stretch>
        </p:blipFill>
        <p:spPr bwMode="auto">
          <a:xfrm>
            <a:off x="1500166" y="1142990"/>
            <a:ext cx="5789226" cy="3500462"/>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14282" y="142858"/>
            <a:ext cx="7104901" cy="720082"/>
          </a:xfrm>
        </p:spPr>
        <p:txBody>
          <a:bodyPr/>
          <a:lstStyle/>
          <a:p>
            <a:r>
              <a:rPr lang="en-US" dirty="0" err="1"/>
              <a:t>Transcatheter</a:t>
            </a:r>
            <a:r>
              <a:rPr lang="en-US" dirty="0"/>
              <a:t> aortic </a:t>
            </a:r>
            <a:r>
              <a:rPr lang="en-GB" dirty="0"/>
              <a:t>valve implantations (</a:t>
            </a:r>
            <a:r>
              <a:rPr lang="en-GB" dirty="0" err="1"/>
              <a:t>transvascular</a:t>
            </a:r>
            <a:r>
              <a:rPr lang="en-GB" dirty="0"/>
              <a:t> and </a:t>
            </a:r>
            <a:r>
              <a:rPr lang="en-GB" dirty="0" err="1"/>
              <a:t>transapical</a:t>
            </a:r>
            <a:r>
              <a:rPr lang="en-GB" dirty="0"/>
              <a:t>) (per million people), 2016 or latest year</a:t>
            </a:r>
            <a:endParaRPr lang="fr-FR" dirty="0"/>
          </a:p>
          <a:p>
            <a:endParaRPr lang="fr-FR" dirty="0"/>
          </a:p>
        </p:txBody>
      </p:sp>
      <p:sp>
        <p:nvSpPr>
          <p:cNvPr id="5" name="TextBox 4"/>
          <p:cNvSpPr txBox="1"/>
          <p:nvPr/>
        </p:nvSpPr>
        <p:spPr>
          <a:xfrm>
            <a:off x="571472" y="4643452"/>
            <a:ext cx="7786742" cy="400110"/>
          </a:xfrm>
          <a:prstGeom prst="rect">
            <a:avLst/>
          </a:prstGeom>
          <a:noFill/>
        </p:spPr>
        <p:txBody>
          <a:bodyPr wrap="square" rtlCol="0">
            <a:spAutoFit/>
          </a:bodyPr>
          <a:lstStyle/>
          <a:p>
            <a:r>
              <a:rPr lang="en-GB" sz="1000" i="1" dirty="0"/>
              <a:t>Source: Data on the </a:t>
            </a:r>
            <a:r>
              <a:rPr lang="en-US" sz="1000" i="1" dirty="0" err="1"/>
              <a:t>transcatheter</a:t>
            </a:r>
            <a:r>
              <a:rPr lang="en-US" sz="1000" i="1" dirty="0"/>
              <a:t> aortic</a:t>
            </a:r>
            <a:r>
              <a:rPr lang="en-GB" sz="1000" i="1" dirty="0"/>
              <a:t> valve implantations (</a:t>
            </a:r>
            <a:r>
              <a:rPr lang="en-GB" sz="1000" i="1" dirty="0" err="1"/>
              <a:t>transvascular</a:t>
            </a:r>
            <a:r>
              <a:rPr lang="en-GB" sz="1000" i="1" dirty="0"/>
              <a:t> and </a:t>
            </a:r>
            <a:r>
              <a:rPr lang="en-GB" sz="1000" i="1" dirty="0" err="1"/>
              <a:t>transapical</a:t>
            </a:r>
            <a:r>
              <a:rPr lang="en-GB" sz="1000" i="1" dirty="0"/>
              <a:t>) is from the EAPCI White Book database, 2016, data on file.</a:t>
            </a:r>
            <a:endParaRPr lang="fr-FR" sz="1000" dirty="0"/>
          </a:p>
        </p:txBody>
      </p:sp>
      <p:pic>
        <p:nvPicPr>
          <p:cNvPr id="37889" name="Picture 1" descr="D:\Local Users\sandra_nabavi\Desktop\EAPCI\BON\chierchier0001.png"/>
          <p:cNvPicPr>
            <a:picLocks noChangeAspect="1" noChangeArrowheads="1"/>
          </p:cNvPicPr>
          <p:nvPr/>
        </p:nvPicPr>
        <p:blipFill>
          <a:blip r:embed="rId2" cstate="print"/>
          <a:srcRect l="7226" t="6235" r="14307" b="39653"/>
          <a:stretch>
            <a:fillRect/>
          </a:stretch>
        </p:blipFill>
        <p:spPr bwMode="auto">
          <a:xfrm>
            <a:off x="3000364" y="984621"/>
            <a:ext cx="3714776" cy="3625264"/>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85720" y="142858"/>
            <a:ext cx="7104901" cy="720082"/>
          </a:xfrm>
        </p:spPr>
        <p:txBody>
          <a:bodyPr/>
          <a:lstStyle/>
          <a:p>
            <a:r>
              <a:rPr lang="en-US" sz="2400" dirty="0" err="1"/>
              <a:t>Percutaneous</a:t>
            </a:r>
            <a:r>
              <a:rPr lang="en-US" sz="2400" dirty="0"/>
              <a:t> </a:t>
            </a:r>
            <a:r>
              <a:rPr lang="en-US" sz="2400" dirty="0" err="1"/>
              <a:t>transvascular</a:t>
            </a:r>
            <a:r>
              <a:rPr lang="en-US" sz="2400" dirty="0"/>
              <a:t> aortic </a:t>
            </a:r>
            <a:r>
              <a:rPr lang="en-GB" sz="2400" dirty="0"/>
              <a:t>valve implantations (per million people), 2016 or latest year</a:t>
            </a:r>
            <a:endParaRPr lang="fr-FR" sz="2400" dirty="0"/>
          </a:p>
          <a:p>
            <a:endParaRPr lang="fr-FR" dirty="0"/>
          </a:p>
        </p:txBody>
      </p:sp>
      <p:sp>
        <p:nvSpPr>
          <p:cNvPr id="4" name="TextBox 3"/>
          <p:cNvSpPr txBox="1"/>
          <p:nvPr/>
        </p:nvSpPr>
        <p:spPr>
          <a:xfrm>
            <a:off x="571472" y="4643452"/>
            <a:ext cx="7786742" cy="400110"/>
          </a:xfrm>
          <a:prstGeom prst="rect">
            <a:avLst/>
          </a:prstGeom>
          <a:noFill/>
        </p:spPr>
        <p:txBody>
          <a:bodyPr wrap="square" rtlCol="0">
            <a:spAutoFit/>
          </a:bodyPr>
          <a:lstStyle/>
          <a:p>
            <a:r>
              <a:rPr lang="en-GB" sz="1000" i="1" dirty="0"/>
              <a:t>Source: Data on the </a:t>
            </a:r>
            <a:r>
              <a:rPr lang="en-US" sz="1000" i="1" dirty="0" err="1"/>
              <a:t>percutaneous</a:t>
            </a:r>
            <a:r>
              <a:rPr lang="en-US" sz="1000" i="1" dirty="0"/>
              <a:t> </a:t>
            </a:r>
            <a:r>
              <a:rPr lang="en-US" sz="1000" i="1" dirty="0" err="1"/>
              <a:t>transvascular</a:t>
            </a:r>
            <a:r>
              <a:rPr lang="en-US" sz="1000" i="1" dirty="0"/>
              <a:t> aortic </a:t>
            </a:r>
            <a:r>
              <a:rPr lang="en-GB" sz="1000" i="1" dirty="0"/>
              <a:t>valve implantations are from the EAPCI White Book database (Italy: ESC Atlas of Cardiology database), 2016, data on file. Data unavailable: Belgium, Netherlands, Romania. Notes: Egypt: </a:t>
            </a:r>
            <a:r>
              <a:rPr lang="en-US" sz="1000" i="1" dirty="0"/>
              <a:t>Procedure/resource not available in the country.</a:t>
            </a:r>
            <a:endParaRPr lang="fr-FR" sz="1000" dirty="0"/>
          </a:p>
        </p:txBody>
      </p:sp>
      <p:pic>
        <p:nvPicPr>
          <p:cNvPr id="3074" name="Picture 2" descr="D:\Local Users\sandra_nabavi\Desktop\Maxim\slide 840001.png"/>
          <p:cNvPicPr>
            <a:picLocks noChangeAspect="1" noChangeArrowheads="1"/>
          </p:cNvPicPr>
          <p:nvPr/>
        </p:nvPicPr>
        <p:blipFill>
          <a:blip r:embed="rId2" cstate="print"/>
          <a:srcRect l="8130" t="7987" r="12458" b="53934"/>
          <a:stretch>
            <a:fillRect/>
          </a:stretch>
        </p:blipFill>
        <p:spPr bwMode="auto">
          <a:xfrm>
            <a:off x="1285852" y="908265"/>
            <a:ext cx="5429288" cy="3684160"/>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57158" y="71420"/>
            <a:ext cx="7104901" cy="720082"/>
          </a:xfrm>
        </p:spPr>
        <p:txBody>
          <a:bodyPr/>
          <a:lstStyle/>
          <a:p>
            <a:r>
              <a:rPr lang="en-US" sz="2400" dirty="0" err="1"/>
              <a:t>Percutaneous</a:t>
            </a:r>
            <a:r>
              <a:rPr lang="en-US" sz="2400" dirty="0"/>
              <a:t> </a:t>
            </a:r>
            <a:r>
              <a:rPr lang="en-US" sz="2400" dirty="0" err="1"/>
              <a:t>transvascular</a:t>
            </a:r>
            <a:r>
              <a:rPr lang="en-US" sz="2400" dirty="0"/>
              <a:t> aortic </a:t>
            </a:r>
            <a:r>
              <a:rPr lang="en-GB" sz="2400" dirty="0"/>
              <a:t>valve implantations  (per million people), 2016 or latest year</a:t>
            </a:r>
            <a:endParaRPr lang="fr-FR" sz="2400" dirty="0"/>
          </a:p>
          <a:p>
            <a:endParaRPr lang="fr-FR" dirty="0"/>
          </a:p>
        </p:txBody>
      </p:sp>
      <p:pic>
        <p:nvPicPr>
          <p:cNvPr id="6146" name="Picture 2" descr="D:\Local Users\paola_thellung\Desktop\Works-Slides\Maps\Pdf\Map_3.060001.png"/>
          <p:cNvPicPr>
            <a:picLocks noGrp="1" noChangeAspect="1" noChangeArrowheads="1"/>
          </p:cNvPicPr>
          <p:nvPr>
            <p:ph sz="quarter" idx="11"/>
          </p:nvPr>
        </p:nvPicPr>
        <p:blipFill>
          <a:blip r:embed="rId2" cstate="print"/>
          <a:srcRect l="6041" t="9585" r="25494" b="14300"/>
          <a:stretch>
            <a:fillRect/>
          </a:stretch>
        </p:blipFill>
        <p:spPr bwMode="auto">
          <a:xfrm>
            <a:off x="1928794" y="1000114"/>
            <a:ext cx="4581818" cy="3600000"/>
          </a:xfrm>
          <a:prstGeom prst="rect">
            <a:avLst/>
          </a:prstGeom>
          <a:noFill/>
        </p:spPr>
      </p:pic>
      <p:sp>
        <p:nvSpPr>
          <p:cNvPr id="5" name="TextBox 4"/>
          <p:cNvSpPr txBox="1"/>
          <p:nvPr/>
        </p:nvSpPr>
        <p:spPr>
          <a:xfrm>
            <a:off x="571472" y="4643452"/>
            <a:ext cx="7786742" cy="400110"/>
          </a:xfrm>
          <a:prstGeom prst="rect">
            <a:avLst/>
          </a:prstGeom>
          <a:noFill/>
        </p:spPr>
        <p:txBody>
          <a:bodyPr wrap="square" rtlCol="0">
            <a:spAutoFit/>
          </a:bodyPr>
          <a:lstStyle/>
          <a:p>
            <a:r>
              <a:rPr lang="en-GB" sz="1000" i="1" dirty="0"/>
              <a:t>Source: Data on the </a:t>
            </a:r>
            <a:r>
              <a:rPr lang="en-US" sz="1000" i="1" dirty="0" err="1"/>
              <a:t>percutaneous</a:t>
            </a:r>
            <a:r>
              <a:rPr lang="en-US" sz="1000" i="1" dirty="0"/>
              <a:t> </a:t>
            </a:r>
            <a:r>
              <a:rPr lang="en-US" sz="1000" i="1" dirty="0" err="1"/>
              <a:t>transvascular</a:t>
            </a:r>
            <a:r>
              <a:rPr lang="en-US" sz="1000" i="1" dirty="0"/>
              <a:t> aortic</a:t>
            </a:r>
            <a:r>
              <a:rPr lang="en-US" sz="1000" dirty="0"/>
              <a:t> </a:t>
            </a:r>
            <a:r>
              <a:rPr lang="en-US" sz="1000" i="1" dirty="0"/>
              <a:t>valve implantations is</a:t>
            </a:r>
            <a:r>
              <a:rPr lang="en-GB" sz="1000" i="1" dirty="0"/>
              <a:t> from the EAPCI White Book database (Italy: ESC Atlas of Cardiology database), 2016, data on file. Data unavailable: Belgium, Netherlands, Romania. Notes: Egypt: </a:t>
            </a:r>
            <a:r>
              <a:rPr lang="en-US" sz="1000" i="1" dirty="0"/>
              <a:t>Procedure/resource not available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285720" y="214296"/>
            <a:ext cx="7215238" cy="928694"/>
          </a:xfrm>
        </p:spPr>
        <p:txBody>
          <a:bodyPr/>
          <a:lstStyle/>
          <a:p>
            <a:r>
              <a:rPr lang="en-GB" sz="2800" dirty="0"/>
              <a:t>TAVI (</a:t>
            </a:r>
            <a:r>
              <a:rPr lang="en-GB" sz="2800" dirty="0" err="1"/>
              <a:t>transvascular</a:t>
            </a:r>
            <a:r>
              <a:rPr lang="en-GB" sz="2800" dirty="0"/>
              <a:t> and </a:t>
            </a:r>
            <a:r>
              <a:rPr lang="en-GB" sz="2800" dirty="0" err="1"/>
              <a:t>transapical</a:t>
            </a:r>
            <a:r>
              <a:rPr lang="en-GB" sz="2800" dirty="0"/>
              <a:t>) (per million) versus </a:t>
            </a:r>
            <a:r>
              <a:rPr lang="en-GB" sz="2800" dirty="0" err="1"/>
              <a:t>percutaneous</a:t>
            </a:r>
            <a:r>
              <a:rPr lang="en-GB" sz="2800" dirty="0"/>
              <a:t> </a:t>
            </a:r>
            <a:r>
              <a:rPr lang="en-GB" sz="2800" dirty="0" err="1"/>
              <a:t>transvascular</a:t>
            </a:r>
            <a:r>
              <a:rPr lang="en-GB" sz="2800" dirty="0"/>
              <a:t> aortic valve implantations (per million), 2016 or latest year</a:t>
            </a:r>
            <a:endParaRPr lang="fr-FR" sz="2800" dirty="0"/>
          </a:p>
          <a:p>
            <a:endParaRPr lang="fr-FR" dirty="0"/>
          </a:p>
        </p:txBody>
      </p:sp>
      <p:sp>
        <p:nvSpPr>
          <p:cNvPr id="5" name="Rectangle 4"/>
          <p:cNvSpPr/>
          <p:nvPr/>
        </p:nvSpPr>
        <p:spPr>
          <a:xfrm>
            <a:off x="642910" y="4435614"/>
            <a:ext cx="7715304" cy="707886"/>
          </a:xfrm>
          <a:prstGeom prst="rect">
            <a:avLst/>
          </a:prstGeom>
        </p:spPr>
        <p:txBody>
          <a:bodyPr wrap="square">
            <a:spAutoFit/>
          </a:bodyPr>
          <a:lstStyle/>
          <a:p>
            <a:r>
              <a:rPr lang="en-GB" sz="1000" i="1" dirty="0"/>
              <a:t>The two bars are overlapping,  they both start at zero.  </a:t>
            </a:r>
            <a:r>
              <a:rPr lang="en-GB" sz="1000" i="1" dirty="0">
                <a:solidFill>
                  <a:prstClr val="black"/>
                </a:solidFill>
              </a:rPr>
              <a:t>1) </a:t>
            </a:r>
            <a:r>
              <a:rPr lang="en-GB" sz="1000" i="1" dirty="0" err="1"/>
              <a:t>Percutaneous</a:t>
            </a:r>
            <a:r>
              <a:rPr lang="en-GB" sz="1000" i="1" dirty="0"/>
              <a:t> </a:t>
            </a:r>
            <a:r>
              <a:rPr lang="en-GB" sz="1000" i="1" dirty="0" err="1"/>
              <a:t>transvascular</a:t>
            </a:r>
            <a:r>
              <a:rPr lang="en-GB" sz="1000" i="1" dirty="0"/>
              <a:t> aortic valve implantations. </a:t>
            </a:r>
            <a:r>
              <a:rPr lang="en-GB" sz="1000" i="1" dirty="0">
                <a:solidFill>
                  <a:prstClr val="black"/>
                </a:solidFill>
              </a:rPr>
              <a:t>Source: EAPCI White Book database (Italy: ESC Atlas of Cardiology database), 2016, data on file. Data unavailable: Netherlands, Romania, Belgium. Notes: Egypt: </a:t>
            </a:r>
            <a:r>
              <a:rPr lang="en-US" sz="1000" i="1" dirty="0">
                <a:solidFill>
                  <a:prstClr val="black"/>
                </a:solidFill>
              </a:rPr>
              <a:t>Procedure/resource not available in the country. 2) </a:t>
            </a:r>
            <a:r>
              <a:rPr lang="en-GB" sz="1000" i="1" dirty="0" err="1">
                <a:solidFill>
                  <a:prstClr val="black"/>
                </a:solidFill>
              </a:rPr>
              <a:t>Transcatheter</a:t>
            </a:r>
            <a:r>
              <a:rPr lang="en-GB" sz="1000" i="1" dirty="0">
                <a:solidFill>
                  <a:prstClr val="black"/>
                </a:solidFill>
              </a:rPr>
              <a:t> aortic valve implantations </a:t>
            </a:r>
            <a:r>
              <a:rPr lang="en-GB" sz="1000" i="1" dirty="0"/>
              <a:t>(</a:t>
            </a:r>
            <a:r>
              <a:rPr lang="en-GB" sz="1000" i="1" dirty="0" err="1"/>
              <a:t>transvascular</a:t>
            </a:r>
            <a:r>
              <a:rPr lang="en-GB" sz="1000" i="1" dirty="0"/>
              <a:t> and </a:t>
            </a:r>
            <a:r>
              <a:rPr lang="en-GB" sz="1000" i="1" dirty="0" err="1"/>
              <a:t>transapical</a:t>
            </a:r>
            <a:r>
              <a:rPr lang="en-GB" sz="1000" i="1" dirty="0"/>
              <a:t>) </a:t>
            </a:r>
            <a:r>
              <a:rPr lang="en-GB" sz="1000" i="1" dirty="0">
                <a:solidFill>
                  <a:prstClr val="black"/>
                </a:solidFill>
              </a:rPr>
              <a:t>. Source: EAPCI White Book database, 2016, data on file.</a:t>
            </a:r>
            <a:endParaRPr lang="fr-FR" sz="1000" dirty="0">
              <a:solidFill>
                <a:prstClr val="black"/>
              </a:solidFill>
            </a:endParaRPr>
          </a:p>
        </p:txBody>
      </p:sp>
      <p:pic>
        <p:nvPicPr>
          <p:cNvPr id="4098" name="Picture 2" descr="D:\Local Users\sandra_nabavi\Desktop\Maxim\Slide 860001.png"/>
          <p:cNvPicPr>
            <a:picLocks noChangeAspect="1" noChangeArrowheads="1"/>
          </p:cNvPicPr>
          <p:nvPr/>
        </p:nvPicPr>
        <p:blipFill>
          <a:blip r:embed="rId2" cstate="print"/>
          <a:srcRect l="7625" t="5596" r="10126" b="68350"/>
          <a:stretch>
            <a:fillRect/>
          </a:stretch>
        </p:blipFill>
        <p:spPr bwMode="auto">
          <a:xfrm>
            <a:off x="714348" y="1428742"/>
            <a:ext cx="6215106" cy="2786082"/>
          </a:xfrm>
          <a:prstGeom prst="rect">
            <a:avLst/>
          </a:prstGeom>
          <a:noFill/>
        </p:spPr>
      </p:pic>
    </p:spTree>
    <p:extLst>
      <p:ext uri="{BB962C8B-B14F-4D97-AF65-F5344CB8AC3E}">
        <p14:creationId xmlns:p14="http://schemas.microsoft.com/office/powerpoint/2010/main" val="36401156"/>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err="1"/>
              <a:t>Peri-valvular</a:t>
            </a:r>
            <a:r>
              <a:rPr lang="en-GB" dirty="0"/>
              <a:t> leaks closures (per million people), 2016 or latest year</a:t>
            </a:r>
            <a:endParaRPr lang="fr-FR" dirty="0"/>
          </a:p>
          <a:p>
            <a:endParaRPr lang="fr-FR" dirty="0"/>
          </a:p>
        </p:txBody>
      </p:sp>
      <p:pic>
        <p:nvPicPr>
          <p:cNvPr id="67586" name="Picture 2" descr="D:\Local Users\paola_thellung\Desktop\Works-Slides\Bar charts\Pdf\20180509_Bar charts_section 40019.png"/>
          <p:cNvPicPr>
            <a:picLocks noChangeAspect="1" noChangeArrowheads="1"/>
          </p:cNvPicPr>
          <p:nvPr/>
        </p:nvPicPr>
        <p:blipFill>
          <a:blip r:embed="rId2" cstate="print"/>
          <a:srcRect l="8218" t="5706" r="8731" b="72223"/>
          <a:stretch>
            <a:fillRect/>
          </a:stretch>
        </p:blipFill>
        <p:spPr bwMode="auto">
          <a:xfrm>
            <a:off x="500034" y="1071552"/>
            <a:ext cx="8169145" cy="3071834"/>
          </a:xfrm>
          <a:prstGeom prst="rect">
            <a:avLst/>
          </a:prstGeom>
          <a:noFill/>
        </p:spPr>
      </p:pic>
      <p:sp>
        <p:nvSpPr>
          <p:cNvPr id="4" name="TextBox 3"/>
          <p:cNvSpPr txBox="1"/>
          <p:nvPr/>
        </p:nvSpPr>
        <p:spPr>
          <a:xfrm>
            <a:off x="571472" y="4643452"/>
            <a:ext cx="7786742" cy="400110"/>
          </a:xfrm>
          <a:prstGeom prst="rect">
            <a:avLst/>
          </a:prstGeom>
          <a:noFill/>
        </p:spPr>
        <p:txBody>
          <a:bodyPr wrap="square" rtlCol="0">
            <a:spAutoFit/>
          </a:bodyPr>
          <a:lstStyle/>
          <a:p>
            <a:r>
              <a:rPr lang="en-GB" sz="1000" i="1" dirty="0"/>
              <a:t>Source: Data on </a:t>
            </a:r>
            <a:r>
              <a:rPr lang="en-GB" sz="1000" i="1" dirty="0" err="1"/>
              <a:t>peri-valvular</a:t>
            </a:r>
            <a:r>
              <a:rPr lang="en-GB" sz="1000" i="1" dirty="0"/>
              <a:t> leaks closures are from the EAPCI White Book database, 2016 (except Poland: 2015), data on file. Data unavailable: Belgium, Egypt, France, Denmark, Netherlands, Romania, Turkey. Notes: Sweden: Estimated value, partially extrapolated from 2015.</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err="1"/>
              <a:t>Peri-valvular</a:t>
            </a:r>
            <a:r>
              <a:rPr lang="en-GB" dirty="0"/>
              <a:t> leaks closures (per million people), 2016 or latest year</a:t>
            </a:r>
            <a:endParaRPr lang="fr-FR" dirty="0"/>
          </a:p>
          <a:p>
            <a:endParaRPr lang="fr-FR" dirty="0"/>
          </a:p>
        </p:txBody>
      </p:sp>
      <p:pic>
        <p:nvPicPr>
          <p:cNvPr id="7170" name="Picture 2" descr="D:\Local Users\paola_thellung\Desktop\Works-Slides\Maps\Pdf\Map_3.070001.png"/>
          <p:cNvPicPr>
            <a:picLocks noGrp="1" noChangeAspect="1" noChangeArrowheads="1"/>
          </p:cNvPicPr>
          <p:nvPr>
            <p:ph sz="quarter" idx="11"/>
          </p:nvPr>
        </p:nvPicPr>
        <p:blipFill>
          <a:blip r:embed="rId2" cstate="print"/>
          <a:srcRect l="6041" t="9585" r="25494" b="15886"/>
          <a:stretch>
            <a:fillRect/>
          </a:stretch>
        </p:blipFill>
        <p:spPr bwMode="auto">
          <a:xfrm>
            <a:off x="1571603" y="1000113"/>
            <a:ext cx="4679304" cy="3600000"/>
          </a:xfrm>
          <a:prstGeom prst="rect">
            <a:avLst/>
          </a:prstGeom>
          <a:noFill/>
        </p:spPr>
      </p:pic>
      <p:sp>
        <p:nvSpPr>
          <p:cNvPr id="5" name="TextBox 4"/>
          <p:cNvSpPr txBox="1"/>
          <p:nvPr/>
        </p:nvSpPr>
        <p:spPr>
          <a:xfrm>
            <a:off x="571472" y="4643452"/>
            <a:ext cx="7786742" cy="400110"/>
          </a:xfrm>
          <a:prstGeom prst="rect">
            <a:avLst/>
          </a:prstGeom>
          <a:noFill/>
        </p:spPr>
        <p:txBody>
          <a:bodyPr wrap="square" rtlCol="0">
            <a:spAutoFit/>
          </a:bodyPr>
          <a:lstStyle/>
          <a:p>
            <a:r>
              <a:rPr lang="en-GB" sz="1000" i="1" dirty="0"/>
              <a:t>Source: Data on </a:t>
            </a:r>
            <a:r>
              <a:rPr lang="en-GB" sz="1000" i="1" dirty="0" err="1"/>
              <a:t>peri-valvular</a:t>
            </a:r>
            <a:r>
              <a:rPr lang="en-GB" sz="1000" i="1" dirty="0"/>
              <a:t> leaks closures are from the EAPCI White Book database, 2016 (except Poland: 2015), data on file. Data unavailable: Belgium, Egypt, France, Denmark, Netherlands, Romania, Turkey. Notes: Sweden: Estimated value, partially extrapolated from 2015.</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Valve-in-valve </a:t>
            </a:r>
            <a:r>
              <a:rPr lang="en-GB" dirty="0" err="1"/>
              <a:t>percutaneous</a:t>
            </a:r>
            <a:r>
              <a:rPr lang="en-GB" dirty="0"/>
              <a:t> implantations (per million people), 2016 or latest year</a:t>
            </a:r>
            <a:endParaRPr lang="fr-FR" dirty="0"/>
          </a:p>
          <a:p>
            <a:endParaRPr lang="fr-FR" dirty="0"/>
          </a:p>
        </p:txBody>
      </p:sp>
      <p:pic>
        <p:nvPicPr>
          <p:cNvPr id="68610" name="Picture 2" descr="D:\Local Users\paola_thellung\Desktop\Works-Slides\Bar charts\Pdf\20180509_Bar charts_section 40020.png"/>
          <p:cNvPicPr>
            <a:picLocks noChangeAspect="1" noChangeArrowheads="1"/>
          </p:cNvPicPr>
          <p:nvPr/>
        </p:nvPicPr>
        <p:blipFill>
          <a:blip r:embed="rId2" cstate="print"/>
          <a:srcRect l="6765" t="5255" r="9316" b="72222"/>
          <a:stretch>
            <a:fillRect/>
          </a:stretch>
        </p:blipFill>
        <p:spPr bwMode="auto">
          <a:xfrm>
            <a:off x="285720" y="1142990"/>
            <a:ext cx="8089163" cy="3071834"/>
          </a:xfrm>
          <a:prstGeom prst="rect">
            <a:avLst/>
          </a:prstGeom>
          <a:noFill/>
        </p:spPr>
      </p:pic>
      <p:sp>
        <p:nvSpPr>
          <p:cNvPr id="4" name="TextBox 3"/>
          <p:cNvSpPr txBox="1"/>
          <p:nvPr/>
        </p:nvSpPr>
        <p:spPr>
          <a:xfrm>
            <a:off x="571472" y="4643452"/>
            <a:ext cx="7786742" cy="400110"/>
          </a:xfrm>
          <a:prstGeom prst="rect">
            <a:avLst/>
          </a:prstGeom>
          <a:noFill/>
        </p:spPr>
        <p:txBody>
          <a:bodyPr wrap="square" rtlCol="0">
            <a:spAutoFit/>
          </a:bodyPr>
          <a:lstStyle/>
          <a:p>
            <a:r>
              <a:rPr lang="en-US" sz="1000" i="1" dirty="0"/>
              <a:t>Source: Data on valve-in-valve </a:t>
            </a:r>
            <a:r>
              <a:rPr lang="en-US" sz="1000" i="1" dirty="0" err="1"/>
              <a:t>percutaneous</a:t>
            </a:r>
            <a:r>
              <a:rPr lang="en-US" sz="1000" i="1" dirty="0"/>
              <a:t> implantations are from the EAPCI White Book database, 2016, data on file. Data unavailable: Belgium, Egypt, France, Germany, Netherlands, Romania, Switzerland, Turkey. Notes: Egypt: Procedure/resource not available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Deliverables</a:t>
            </a:r>
            <a:endParaRPr lang="fr-FR" dirty="0"/>
          </a:p>
        </p:txBody>
      </p:sp>
      <p:sp>
        <p:nvSpPr>
          <p:cNvPr id="4" name="Content Placeholder 3"/>
          <p:cNvSpPr>
            <a:spLocks noGrp="1"/>
          </p:cNvSpPr>
          <p:nvPr>
            <p:ph sz="quarter" idx="11"/>
          </p:nvPr>
        </p:nvSpPr>
        <p:spPr>
          <a:xfrm>
            <a:off x="467866" y="1203325"/>
            <a:ext cx="7776542" cy="3097213"/>
          </a:xfrm>
        </p:spPr>
        <p:txBody>
          <a:bodyPr/>
          <a:lstStyle/>
          <a:p>
            <a:pPr>
              <a:buFont typeface="Arial" pitchFamily="34" charset="0"/>
              <a:buChar char="•"/>
            </a:pPr>
            <a:r>
              <a:rPr lang="en-GB" sz="1600" dirty="0"/>
              <a:t> EAPCI Slide Library</a:t>
            </a:r>
            <a:r>
              <a:rPr lang="en-GB" sz="1600" b="0" dirty="0"/>
              <a:t>: A ready to use collection of Power-point slide sets based on information contained in the benchmarking report, the comparative graphs, charts and maps with the most interesting and important variables and indicators of the EAPCI White Book. This slide deck is designed to be used for presentation purposes by various stakeholders to benchmark countries with each other, to demonstrate trends, associations, statuses, and variability across Europe </a:t>
            </a:r>
          </a:p>
          <a:p>
            <a:pPr>
              <a:buFont typeface="Arial" pitchFamily="34" charset="0"/>
              <a:buChar char="•"/>
            </a:pPr>
            <a:endParaRPr lang="fr-FR" sz="1600" b="0" dirty="0"/>
          </a:p>
          <a:p>
            <a:pPr>
              <a:buFont typeface="Arial" pitchFamily="34" charset="0"/>
              <a:buChar char="•"/>
            </a:pPr>
            <a:r>
              <a:rPr lang="en-GB" sz="1600" dirty="0"/>
              <a:t> E-Atlas and visualisation tool</a:t>
            </a:r>
            <a:r>
              <a:rPr lang="en-GB" sz="1600" b="0" dirty="0"/>
              <a:t>: All data contained in the EAPCI White Book are presented in interactive maps, bar graphs, charts and </a:t>
            </a:r>
            <a:r>
              <a:rPr lang="en-GB" sz="1600" b="0" dirty="0" err="1"/>
              <a:t>scatterplots</a:t>
            </a:r>
            <a:r>
              <a:rPr lang="en-GB" sz="1600" b="0" dirty="0"/>
              <a:t> via the data visualization tool: Tableau. The user is able to choose the variables and make the associations of his choice, view and download the graphics.</a:t>
            </a:r>
            <a:endParaRPr lang="fr-FR" sz="1600" b="0" dirty="0"/>
          </a:p>
          <a:p>
            <a:r>
              <a:rPr lang="fr-FR" sz="1800" b="0" dirty="0"/>
              <a:t> </a:t>
            </a:r>
          </a:p>
          <a:p>
            <a:endParaRPr lang="en-GB" sz="1800" dirty="0"/>
          </a:p>
        </p:txBody>
      </p:sp>
      <p:sp>
        <p:nvSpPr>
          <p:cNvPr id="5" name="Rectangle 4"/>
          <p:cNvSpPr/>
          <p:nvPr/>
        </p:nvSpPr>
        <p:spPr>
          <a:xfrm>
            <a:off x="467544" y="3003798"/>
            <a:ext cx="7848872"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40115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Valve-in-valve </a:t>
            </a:r>
            <a:r>
              <a:rPr lang="en-GB" dirty="0" err="1"/>
              <a:t>percutaneous</a:t>
            </a:r>
            <a:r>
              <a:rPr lang="en-GB" dirty="0"/>
              <a:t> implantations (per million people), 2016 or latest year</a:t>
            </a:r>
            <a:endParaRPr lang="fr-FR" dirty="0"/>
          </a:p>
          <a:p>
            <a:endParaRPr lang="fr-FR" dirty="0"/>
          </a:p>
        </p:txBody>
      </p:sp>
      <p:pic>
        <p:nvPicPr>
          <p:cNvPr id="8194" name="Picture 2" descr="D:\Local Users\paola_thellung\Desktop\Works-Slides\Maps\Pdf\Map_3.080001.png"/>
          <p:cNvPicPr>
            <a:picLocks noGrp="1" noChangeAspect="1" noChangeArrowheads="1"/>
          </p:cNvPicPr>
          <p:nvPr>
            <p:ph sz="quarter" idx="11"/>
          </p:nvPr>
        </p:nvPicPr>
        <p:blipFill>
          <a:blip r:embed="rId2" cstate="print"/>
          <a:srcRect l="6041" t="9585" r="25494" b="14300"/>
          <a:stretch>
            <a:fillRect/>
          </a:stretch>
        </p:blipFill>
        <p:spPr bwMode="auto">
          <a:xfrm>
            <a:off x="1714480" y="1000114"/>
            <a:ext cx="4581818" cy="3600000"/>
          </a:xfrm>
          <a:prstGeom prst="rect">
            <a:avLst/>
          </a:prstGeom>
          <a:noFill/>
        </p:spPr>
      </p:pic>
      <p:sp>
        <p:nvSpPr>
          <p:cNvPr id="5" name="TextBox 4"/>
          <p:cNvSpPr txBox="1"/>
          <p:nvPr/>
        </p:nvSpPr>
        <p:spPr>
          <a:xfrm>
            <a:off x="571472" y="4643452"/>
            <a:ext cx="7786742" cy="400110"/>
          </a:xfrm>
          <a:prstGeom prst="rect">
            <a:avLst/>
          </a:prstGeom>
          <a:noFill/>
        </p:spPr>
        <p:txBody>
          <a:bodyPr wrap="square" rtlCol="0">
            <a:spAutoFit/>
          </a:bodyPr>
          <a:lstStyle/>
          <a:p>
            <a:r>
              <a:rPr lang="en-US" sz="1000" i="1" dirty="0"/>
              <a:t>Source: Data on valve-in-valve </a:t>
            </a:r>
            <a:r>
              <a:rPr lang="en-US" sz="1000" i="1" dirty="0" err="1"/>
              <a:t>percutaneous</a:t>
            </a:r>
            <a:r>
              <a:rPr lang="en-US" sz="1000" i="1" dirty="0"/>
              <a:t> implantations are from the EAPCI White Book database, 2016, data on file. Data unavailable: Belgium, Egypt, France, Germany, Netherlands, Romania, Switzerland, Turkey. Notes: Egypt: Procedure/resource not available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Procedure with cerebral embolic protection devices (per million people), 2016 or latest year</a:t>
            </a:r>
            <a:endParaRPr lang="fr-FR" dirty="0"/>
          </a:p>
          <a:p>
            <a:endParaRPr lang="fr-FR" dirty="0"/>
          </a:p>
        </p:txBody>
      </p:sp>
      <p:pic>
        <p:nvPicPr>
          <p:cNvPr id="69634" name="Picture 2" descr="D:\Local Users\paola_thellung\Desktop\Works-Slides\Bar charts\Pdf\20180509_Bar charts_section 40021.png"/>
          <p:cNvPicPr>
            <a:picLocks noChangeAspect="1" noChangeArrowheads="1"/>
          </p:cNvPicPr>
          <p:nvPr/>
        </p:nvPicPr>
        <p:blipFill>
          <a:blip r:embed="rId2" cstate="print"/>
          <a:srcRect l="6818" t="4993" r="10431" b="75037"/>
          <a:stretch>
            <a:fillRect/>
          </a:stretch>
        </p:blipFill>
        <p:spPr bwMode="auto">
          <a:xfrm>
            <a:off x="428595" y="1357304"/>
            <a:ext cx="7950029" cy="2714644"/>
          </a:xfrm>
          <a:prstGeom prst="rect">
            <a:avLst/>
          </a:prstGeom>
          <a:noFill/>
        </p:spPr>
      </p:pic>
      <p:sp>
        <p:nvSpPr>
          <p:cNvPr id="4" name="TextBox 3"/>
          <p:cNvSpPr txBox="1"/>
          <p:nvPr/>
        </p:nvSpPr>
        <p:spPr>
          <a:xfrm>
            <a:off x="571472" y="4643452"/>
            <a:ext cx="8358246" cy="400110"/>
          </a:xfrm>
          <a:prstGeom prst="rect">
            <a:avLst/>
          </a:prstGeom>
          <a:noFill/>
        </p:spPr>
        <p:txBody>
          <a:bodyPr wrap="square" rtlCol="0">
            <a:spAutoFit/>
          </a:bodyPr>
          <a:lstStyle/>
          <a:p>
            <a:r>
              <a:rPr lang="en-US" sz="1000" i="1" dirty="0"/>
              <a:t>Source: Data on procedure with cerebral embolic protection devices are from the EAPCI White Book database, 2016, data on file. Data unavailable: Belgium, Denmark, France, Germany, Netherlands, Romania, Spain, Sweden. Notes: Procedure/resource not available in the country: Egypt, Greece, Poland, Turkey </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Procedure with cerebral embolic protection devices (per million people), 2016 or latest year</a:t>
            </a:r>
            <a:endParaRPr lang="fr-FR" dirty="0"/>
          </a:p>
          <a:p>
            <a:endParaRPr lang="fr-FR" dirty="0"/>
          </a:p>
        </p:txBody>
      </p:sp>
      <p:pic>
        <p:nvPicPr>
          <p:cNvPr id="9218" name="Picture 2" descr="D:\Local Users\paola_thellung\Desktop\Works-Slides\Maps\Pdf\Map_3.090001.png"/>
          <p:cNvPicPr>
            <a:picLocks noGrp="1" noChangeAspect="1" noChangeArrowheads="1"/>
          </p:cNvPicPr>
          <p:nvPr>
            <p:ph sz="quarter" idx="11"/>
          </p:nvPr>
        </p:nvPicPr>
        <p:blipFill>
          <a:blip r:embed="rId2" cstate="print"/>
          <a:srcRect l="6041" t="9585" r="25494" b="16030"/>
          <a:stretch>
            <a:fillRect/>
          </a:stretch>
        </p:blipFill>
        <p:spPr bwMode="auto">
          <a:xfrm>
            <a:off x="1857356" y="1071552"/>
            <a:ext cx="4500594" cy="3455812"/>
          </a:xfrm>
          <a:prstGeom prst="rect">
            <a:avLst/>
          </a:prstGeom>
          <a:noFill/>
        </p:spPr>
      </p:pic>
      <p:sp>
        <p:nvSpPr>
          <p:cNvPr id="5" name="TextBox 4"/>
          <p:cNvSpPr txBox="1"/>
          <p:nvPr/>
        </p:nvSpPr>
        <p:spPr>
          <a:xfrm>
            <a:off x="571472" y="4643452"/>
            <a:ext cx="8358246" cy="553998"/>
          </a:xfrm>
          <a:prstGeom prst="rect">
            <a:avLst/>
          </a:prstGeom>
          <a:noFill/>
        </p:spPr>
        <p:txBody>
          <a:bodyPr wrap="square" rtlCol="0">
            <a:spAutoFit/>
          </a:bodyPr>
          <a:lstStyle/>
          <a:p>
            <a:r>
              <a:rPr lang="en-US" sz="1000" i="1" dirty="0"/>
              <a:t>Source: Data on procedure with cerebral embolic protection devices are from the EAPCI White Book database, 2016, data on file. Data unavailable: Belgium, Denmark, France, Germany, Netherlands, Romania, Spain, Sweden.  Notes: Procedure/resource not available in the country: Egypt, Greece, Poland, Turkey.</a:t>
            </a:r>
            <a:endParaRPr lang="fr-FR" sz="1000" dirty="0"/>
          </a:p>
          <a:p>
            <a:endParaRPr lang="en-GB"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err="1"/>
              <a:t>Atrial</a:t>
            </a:r>
            <a:r>
              <a:rPr lang="en-GB" dirty="0"/>
              <a:t> septum closures (per million people), 2016 or latest year</a:t>
            </a:r>
            <a:endParaRPr lang="fr-FR" dirty="0"/>
          </a:p>
          <a:p>
            <a:endParaRPr lang="fr-FR" dirty="0"/>
          </a:p>
        </p:txBody>
      </p:sp>
      <p:pic>
        <p:nvPicPr>
          <p:cNvPr id="70658" name="Picture 2" descr="D:\Local Users\paola_thellung\Desktop\Works-Slides\Bar charts\Pdf\20180509_Bar charts_section 40022.png"/>
          <p:cNvPicPr>
            <a:picLocks noChangeAspect="1" noChangeArrowheads="1"/>
          </p:cNvPicPr>
          <p:nvPr/>
        </p:nvPicPr>
        <p:blipFill>
          <a:blip r:embed="rId2" cstate="print"/>
          <a:srcRect l="7815" t="5393" r="10560" b="69445"/>
          <a:stretch>
            <a:fillRect/>
          </a:stretch>
        </p:blipFill>
        <p:spPr bwMode="auto">
          <a:xfrm>
            <a:off x="714348" y="1000114"/>
            <a:ext cx="7206526" cy="3143272"/>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US" sz="1000" i="1" dirty="0"/>
              <a:t>Source: Data on </a:t>
            </a:r>
            <a:r>
              <a:rPr lang="en-US" sz="1000" i="1" dirty="0" err="1"/>
              <a:t>atrial</a:t>
            </a:r>
            <a:r>
              <a:rPr lang="en-US" sz="1000" i="1" dirty="0"/>
              <a:t> septum closures (per million people) are from the EAPCI White Book database, 2016, data on file. Data unavailable: Belgium, Netherlands, Romania, Turkey. Notes: Italy: PFO+DIA/ASD; Poland: Value based on 95% of the hospitals, pediatric centers are not included; Sweden: Estimated value, partially extrapolated from 2015.</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err="1"/>
              <a:t>Atrial</a:t>
            </a:r>
            <a:r>
              <a:rPr lang="en-GB" dirty="0"/>
              <a:t> septum closures (per million people), 2016 or latest year</a:t>
            </a:r>
            <a:endParaRPr lang="fr-FR" dirty="0"/>
          </a:p>
          <a:p>
            <a:endParaRPr lang="fr-FR" dirty="0"/>
          </a:p>
        </p:txBody>
      </p:sp>
      <p:pic>
        <p:nvPicPr>
          <p:cNvPr id="10242" name="Picture 2" descr="D:\Local Users\paola_thellung\Desktop\Works-Slides\Maps\Pdf\Map_3.100001.png"/>
          <p:cNvPicPr>
            <a:picLocks noChangeAspect="1" noChangeArrowheads="1"/>
          </p:cNvPicPr>
          <p:nvPr/>
        </p:nvPicPr>
        <p:blipFill>
          <a:blip r:embed="rId2" cstate="print"/>
          <a:srcRect l="4847" t="9722" r="25460" b="15278"/>
          <a:stretch>
            <a:fillRect/>
          </a:stretch>
        </p:blipFill>
        <p:spPr bwMode="auto">
          <a:xfrm>
            <a:off x="1781951" y="1000114"/>
            <a:ext cx="4733333" cy="3600000"/>
          </a:xfrm>
          <a:prstGeom prst="rect">
            <a:avLst/>
          </a:prstGeom>
          <a:noFill/>
        </p:spPr>
      </p:pic>
      <p:sp>
        <p:nvSpPr>
          <p:cNvPr id="5" name="TextBox 4"/>
          <p:cNvSpPr txBox="1"/>
          <p:nvPr/>
        </p:nvSpPr>
        <p:spPr>
          <a:xfrm>
            <a:off x="571472" y="4643452"/>
            <a:ext cx="7786742" cy="553998"/>
          </a:xfrm>
          <a:prstGeom prst="rect">
            <a:avLst/>
          </a:prstGeom>
          <a:noFill/>
        </p:spPr>
        <p:txBody>
          <a:bodyPr wrap="square" rtlCol="0">
            <a:spAutoFit/>
          </a:bodyPr>
          <a:lstStyle/>
          <a:p>
            <a:r>
              <a:rPr lang="en-US" sz="1000" i="1" dirty="0"/>
              <a:t>Source: Data on </a:t>
            </a:r>
            <a:r>
              <a:rPr lang="en-US" sz="1000" i="1" dirty="0" err="1"/>
              <a:t>atrial</a:t>
            </a:r>
            <a:r>
              <a:rPr lang="en-US" sz="1000" i="1" dirty="0"/>
              <a:t> septum closures (per million people) are from the EAPCI White Book database, 2016, data on file. Data unavailable: Belgium, Netherlands, Romania, Turkey. Notes: Italy: PFO+DIA/ASD; Poland: Value based on 95% of the hospitals, pediatric centers are not included; Sweden: Estimated value, partially extrapolated from 2015.</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Ventricular septum closures (per million people), 2016 or latest year</a:t>
            </a:r>
            <a:endParaRPr lang="fr-FR" dirty="0"/>
          </a:p>
          <a:p>
            <a:endParaRPr lang="fr-FR" dirty="0"/>
          </a:p>
        </p:txBody>
      </p:sp>
      <p:pic>
        <p:nvPicPr>
          <p:cNvPr id="71682" name="Picture 2" descr="D:\Local Users\paola_thellung\Desktop\Works-Slides\Bar charts\Pdf\20180509_Bar charts_section 40023.png"/>
          <p:cNvPicPr>
            <a:picLocks noChangeAspect="1" noChangeArrowheads="1"/>
          </p:cNvPicPr>
          <p:nvPr/>
        </p:nvPicPr>
        <p:blipFill>
          <a:blip r:embed="rId2" cstate="print"/>
          <a:srcRect l="7622" t="5377" r="8731" b="73434"/>
          <a:stretch>
            <a:fillRect/>
          </a:stretch>
        </p:blipFill>
        <p:spPr bwMode="auto">
          <a:xfrm>
            <a:off x="500033" y="1142990"/>
            <a:ext cx="7934521" cy="2844000"/>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US" sz="1000" i="1" dirty="0"/>
              <a:t>Source: Data on ventricular septum closures are from the EAPCI White Book database, 2016, data on file. Data unavailable: Belgium, Denmark, Egypt, France, Italy, Netherlands, Romania, Sweden. Notes: Poland: Value based on 95% of the hospitals, pediatric centers also not included; Turkey: Procedure/resource not available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Ventricular septum closures (per million people), 2016 or latest year</a:t>
            </a:r>
            <a:endParaRPr lang="fr-FR" dirty="0"/>
          </a:p>
          <a:p>
            <a:endParaRPr lang="fr-FR" dirty="0"/>
          </a:p>
        </p:txBody>
      </p:sp>
      <p:pic>
        <p:nvPicPr>
          <p:cNvPr id="11266" name="Picture 2" descr="D:\Local Users\paola_thellung\Desktop\Works-Slides\Maps\Pdf\Map_3.110001.png"/>
          <p:cNvPicPr>
            <a:picLocks noGrp="1" noChangeAspect="1" noChangeArrowheads="1"/>
          </p:cNvPicPr>
          <p:nvPr>
            <p:ph sz="quarter" idx="11"/>
          </p:nvPr>
        </p:nvPicPr>
        <p:blipFill>
          <a:blip r:embed="rId2" cstate="print"/>
          <a:srcRect l="6041" t="9585" r="25494" b="16607"/>
          <a:stretch>
            <a:fillRect/>
          </a:stretch>
        </p:blipFill>
        <p:spPr bwMode="auto">
          <a:xfrm>
            <a:off x="1785918" y="1091962"/>
            <a:ext cx="4510686" cy="3436713"/>
          </a:xfrm>
          <a:prstGeom prst="rect">
            <a:avLst/>
          </a:prstGeom>
          <a:noFill/>
        </p:spPr>
      </p:pic>
      <p:sp>
        <p:nvSpPr>
          <p:cNvPr id="5" name="TextBox 4"/>
          <p:cNvSpPr txBox="1"/>
          <p:nvPr/>
        </p:nvSpPr>
        <p:spPr>
          <a:xfrm>
            <a:off x="571472" y="4643452"/>
            <a:ext cx="7786742" cy="553998"/>
          </a:xfrm>
          <a:prstGeom prst="rect">
            <a:avLst/>
          </a:prstGeom>
          <a:noFill/>
        </p:spPr>
        <p:txBody>
          <a:bodyPr wrap="square" rtlCol="0">
            <a:spAutoFit/>
          </a:bodyPr>
          <a:lstStyle/>
          <a:p>
            <a:r>
              <a:rPr lang="en-US" sz="1000" i="1" dirty="0"/>
              <a:t>Source: Data on ventricular septum closures are from the EAPCI White Book database, 2016, data on file. Data unavailable: Belgium, Denmark, Egypt, France, Italy, Netherlands, Romania, Sweden. Notes: Poland: Value based on 95% of the hospitals, pediatric centers also not included; Turkey: Procedure/resource not available in the country.</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Left </a:t>
            </a:r>
            <a:r>
              <a:rPr lang="en-GB" dirty="0" err="1"/>
              <a:t>atrial</a:t>
            </a:r>
            <a:r>
              <a:rPr lang="en-GB" dirty="0"/>
              <a:t> appendage occlusions (per million people), 2016 or latest year</a:t>
            </a:r>
            <a:endParaRPr lang="fr-FR" dirty="0"/>
          </a:p>
          <a:p>
            <a:endParaRPr lang="fr-FR" dirty="0"/>
          </a:p>
        </p:txBody>
      </p:sp>
      <p:pic>
        <p:nvPicPr>
          <p:cNvPr id="72706" name="Picture 2" descr="D:\Local Users\paola_thellung\Desktop\Works-Slides\Bar charts\Pdf\20180509_Bar charts_section 40024.png"/>
          <p:cNvPicPr>
            <a:picLocks noChangeAspect="1" noChangeArrowheads="1"/>
          </p:cNvPicPr>
          <p:nvPr/>
        </p:nvPicPr>
        <p:blipFill>
          <a:blip r:embed="rId2" cstate="print"/>
          <a:srcRect l="6765" t="4166" r="4800" b="73611"/>
          <a:stretch>
            <a:fillRect/>
          </a:stretch>
        </p:blipFill>
        <p:spPr bwMode="auto">
          <a:xfrm>
            <a:off x="214282" y="1142990"/>
            <a:ext cx="8707500" cy="3096000"/>
          </a:xfrm>
          <a:prstGeom prst="rect">
            <a:avLst/>
          </a:prstGeom>
          <a:noFill/>
        </p:spPr>
      </p:pic>
      <p:sp>
        <p:nvSpPr>
          <p:cNvPr id="4" name="TextBox 3"/>
          <p:cNvSpPr txBox="1"/>
          <p:nvPr/>
        </p:nvSpPr>
        <p:spPr>
          <a:xfrm>
            <a:off x="571472" y="4643452"/>
            <a:ext cx="7786742" cy="553998"/>
          </a:xfrm>
          <a:prstGeom prst="rect">
            <a:avLst/>
          </a:prstGeom>
          <a:noFill/>
        </p:spPr>
        <p:txBody>
          <a:bodyPr wrap="square" rtlCol="0">
            <a:spAutoFit/>
          </a:bodyPr>
          <a:lstStyle/>
          <a:p>
            <a:r>
              <a:rPr lang="en-GB" sz="1000" i="1" dirty="0"/>
              <a:t>Source: Data on left </a:t>
            </a:r>
            <a:r>
              <a:rPr lang="en-GB" sz="1000" i="1" dirty="0" err="1"/>
              <a:t>atrial</a:t>
            </a:r>
            <a:r>
              <a:rPr lang="en-GB" sz="1000" i="1" dirty="0"/>
              <a:t> appendage occlusions are from the EAPCI White Book database, 2016 (except Poland: 2015), data on file. Data unavailable: Egypt, Netherlands, Romania, Turkey. Notes: Italy: </a:t>
            </a:r>
            <a:r>
              <a:rPr lang="en-US" sz="1000" i="1" dirty="0"/>
              <a:t>It does not include part of the procedures done in EP units; Sweden:  Estimated value, partially extrapolated from 2015.</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0227FF-2E84-4FD9-9C27-DF93B15C363B}"/>
              </a:ext>
            </a:extLst>
          </p:cNvPr>
          <p:cNvSpPr>
            <a:spLocks noGrp="1"/>
          </p:cNvSpPr>
          <p:nvPr>
            <p:ph type="body" sz="quarter" idx="10"/>
          </p:nvPr>
        </p:nvSpPr>
        <p:spPr>
          <a:xfrm>
            <a:off x="324619" y="339502"/>
            <a:ext cx="7104901" cy="720082"/>
          </a:xfrm>
        </p:spPr>
        <p:txBody>
          <a:bodyPr/>
          <a:lstStyle/>
          <a:p>
            <a:r>
              <a:rPr lang="en-GB" dirty="0"/>
              <a:t>Left </a:t>
            </a:r>
            <a:r>
              <a:rPr lang="en-GB" dirty="0" err="1"/>
              <a:t>atrial</a:t>
            </a:r>
            <a:r>
              <a:rPr lang="en-GB" dirty="0"/>
              <a:t> appendage occlusions (per million people), 2016 or latest year</a:t>
            </a:r>
            <a:endParaRPr lang="fr-FR" dirty="0"/>
          </a:p>
          <a:p>
            <a:endParaRPr lang="fr-FR" dirty="0"/>
          </a:p>
        </p:txBody>
      </p:sp>
      <p:pic>
        <p:nvPicPr>
          <p:cNvPr id="12290" name="Picture 2" descr="D:\Local Users\paola_thellung\Desktop\Works-Slides\Maps\Pdf\Map_3.120001.png"/>
          <p:cNvPicPr>
            <a:picLocks noChangeAspect="1" noChangeArrowheads="1"/>
          </p:cNvPicPr>
          <p:nvPr/>
        </p:nvPicPr>
        <p:blipFill>
          <a:blip r:embed="rId2" cstate="print"/>
          <a:srcRect l="4847" t="8333" r="25460" b="16666"/>
          <a:stretch>
            <a:fillRect/>
          </a:stretch>
        </p:blipFill>
        <p:spPr bwMode="auto">
          <a:xfrm>
            <a:off x="1643042" y="1071552"/>
            <a:ext cx="4572032" cy="3477318"/>
          </a:xfrm>
          <a:prstGeom prst="rect">
            <a:avLst/>
          </a:prstGeom>
          <a:noFill/>
        </p:spPr>
      </p:pic>
      <p:sp>
        <p:nvSpPr>
          <p:cNvPr id="5" name="TextBox 4"/>
          <p:cNvSpPr txBox="1"/>
          <p:nvPr/>
        </p:nvSpPr>
        <p:spPr>
          <a:xfrm>
            <a:off x="571472" y="4643452"/>
            <a:ext cx="7786742" cy="553998"/>
          </a:xfrm>
          <a:prstGeom prst="rect">
            <a:avLst/>
          </a:prstGeom>
          <a:noFill/>
        </p:spPr>
        <p:txBody>
          <a:bodyPr wrap="square" rtlCol="0">
            <a:spAutoFit/>
          </a:bodyPr>
          <a:lstStyle/>
          <a:p>
            <a:r>
              <a:rPr lang="en-GB" sz="1000" i="1" dirty="0"/>
              <a:t>Source: Data on left </a:t>
            </a:r>
            <a:r>
              <a:rPr lang="en-GB" sz="1000" i="1" dirty="0" err="1"/>
              <a:t>atrial</a:t>
            </a:r>
            <a:r>
              <a:rPr lang="en-GB" sz="1000" i="1" dirty="0"/>
              <a:t> appendage occlusions are from the EAPCI White Book database, 2016 (except Poland: 2015), data on file. Data unavailable: Egypt, Netherlands, Romania, Turkey. Notes: Italy: </a:t>
            </a:r>
            <a:r>
              <a:rPr lang="en-US" sz="1000" i="1" dirty="0"/>
              <a:t>It does not include part of the procedures done in EP units; Sweden:  Estimated value, partially extrapolated from 2015.</a:t>
            </a:r>
            <a:endParaRPr lang="fr-FR" sz="1000" dirty="0"/>
          </a:p>
        </p:txBody>
      </p:sp>
    </p:spTree>
    <p:extLst>
      <p:ext uri="{BB962C8B-B14F-4D97-AF65-F5344CB8AC3E}">
        <p14:creationId xmlns:p14="http://schemas.microsoft.com/office/powerpoint/2010/main" val="36401156"/>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2844" y="214296"/>
            <a:ext cx="7358114" cy="720082"/>
          </a:xfrm>
        </p:spPr>
        <p:txBody>
          <a:bodyPr/>
          <a:lstStyle/>
          <a:p>
            <a:r>
              <a:rPr lang="en-GB" dirty="0"/>
              <a:t>Interventional cardiologists per total </a:t>
            </a:r>
            <a:r>
              <a:rPr lang="en-GB" dirty="0" err="1"/>
              <a:t>cath</a:t>
            </a:r>
            <a:r>
              <a:rPr lang="en-GB" dirty="0"/>
              <a:t> lab tables, 2016 or latest year</a:t>
            </a:r>
          </a:p>
        </p:txBody>
      </p:sp>
      <p:sp>
        <p:nvSpPr>
          <p:cNvPr id="6" name="TextBox 5"/>
          <p:cNvSpPr txBox="1"/>
          <p:nvPr/>
        </p:nvSpPr>
        <p:spPr>
          <a:xfrm>
            <a:off x="571472" y="4429138"/>
            <a:ext cx="7786742" cy="861774"/>
          </a:xfrm>
          <a:prstGeom prst="rect">
            <a:avLst/>
          </a:prstGeom>
          <a:noFill/>
        </p:spPr>
        <p:txBody>
          <a:bodyPr wrap="square" rtlCol="0">
            <a:spAutoFit/>
          </a:bodyPr>
          <a:lstStyle/>
          <a:p>
            <a:r>
              <a:rPr lang="en-GB" sz="1000" i="1" dirty="0"/>
              <a:t>The indicator is computed as the ratio between the number of interventional cardiologists and the number of total </a:t>
            </a:r>
            <a:r>
              <a:rPr lang="en-GB" sz="1000" i="1" dirty="0" err="1"/>
              <a:t>cath</a:t>
            </a:r>
            <a:r>
              <a:rPr lang="en-GB" sz="1000" i="1" dirty="0"/>
              <a:t> lab tables  1) Interventional cardiologists. Source: Data on interventional cardiologists are from the EAPCI White Book database (except Italy: ESC Atlas of Cardiology database), 2016 (except Germany: 2015; Switzerland: 2017), data on file. 2) Total </a:t>
            </a:r>
            <a:r>
              <a:rPr lang="en-GB" sz="1000" i="1" dirty="0" err="1"/>
              <a:t>cath</a:t>
            </a:r>
            <a:r>
              <a:rPr lang="en-GB" sz="1000" i="1" dirty="0"/>
              <a:t> lab tables . Source: EAPCI White Book database, 2016 (except Turkey: 2017), data on file. </a:t>
            </a:r>
            <a:r>
              <a:rPr lang="en-US" sz="1000" i="1" dirty="0"/>
              <a:t>Data unavailable</a:t>
            </a:r>
            <a:r>
              <a:rPr lang="en-GB" sz="1000" i="1" dirty="0"/>
              <a:t>: Belgium, Netherlands, Poland, Slovenia. </a:t>
            </a:r>
            <a:endParaRPr lang="fr-FR" sz="1000" dirty="0"/>
          </a:p>
          <a:p>
            <a:r>
              <a:rPr lang="en-GB" sz="1000" i="1" dirty="0"/>
              <a:t> </a:t>
            </a:r>
            <a:endParaRPr lang="fr-FR" sz="1000" dirty="0"/>
          </a:p>
        </p:txBody>
      </p:sp>
      <p:pic>
        <p:nvPicPr>
          <p:cNvPr id="6146" name="Picture 2" descr="D:\Local Users\sandra_nabavi\Desktop\Maxim\slide990001.png"/>
          <p:cNvPicPr>
            <a:picLocks noChangeAspect="1" noChangeArrowheads="1"/>
          </p:cNvPicPr>
          <p:nvPr/>
        </p:nvPicPr>
        <p:blipFill>
          <a:blip r:embed="rId2" cstate="print"/>
          <a:srcRect l="10399" t="6681" r="13970" b="73946"/>
          <a:stretch>
            <a:fillRect/>
          </a:stretch>
        </p:blipFill>
        <p:spPr bwMode="auto">
          <a:xfrm>
            <a:off x="1000100" y="1500180"/>
            <a:ext cx="7094532" cy="2571768"/>
          </a:xfrm>
          <a:prstGeom prst="rect">
            <a:avLst/>
          </a:prstGeom>
          <a:noFill/>
        </p:spPr>
      </p:pic>
    </p:spTree>
  </p:cSld>
  <p:clrMapOvr>
    <a:masterClrMapping/>
  </p:clrMapOvr>
  <p:transition>
    <p:fade/>
  </p:transition>
</p:sld>
</file>

<file path=ppt/theme/theme1.xml><?xml version="1.0" encoding="utf-8"?>
<a:theme xmlns:a="http://schemas.openxmlformats.org/drawingml/2006/main" name="20180509_SlidesLibrary">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C_PPT_test.potx" id="{1687555B-65AB-4D82-8D9C-8D2E31071EBB}" vid="{8FEEAFF8-4BB7-41EA-A67C-3F05A7C446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themeOverride>
</file>

<file path=ppt/theme/themeOverride2.xml><?xml version="1.0" encoding="utf-8"?>
<a:themeOverride xmlns:a="http://schemas.openxmlformats.org/drawingml/2006/main">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themeOverride>
</file>

<file path=ppt/theme/themeOverride3.xml><?xml version="1.0" encoding="utf-8"?>
<a:themeOverride xmlns:a="http://schemas.openxmlformats.org/drawingml/2006/main">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themeOverride>
</file>

<file path=docProps/app.xml><?xml version="1.0" encoding="utf-8"?>
<Properties xmlns="http://schemas.openxmlformats.org/officeDocument/2006/extended-properties" xmlns:vt="http://schemas.openxmlformats.org/officeDocument/2006/docPropsVTypes">
  <Template/>
  <TotalTime>3154</TotalTime>
  <Words>10648</Words>
  <Application>Microsoft Office PowerPoint</Application>
  <PresentationFormat>Affichage à l'écran (16:9)</PresentationFormat>
  <Paragraphs>360</Paragraphs>
  <Slides>121</Slides>
  <Notes>0</Notes>
  <HiddenSlides>0</HiddenSlides>
  <MMClips>0</MMClips>
  <ScaleCrop>false</ScaleCrop>
  <HeadingPairs>
    <vt:vector size="4" baseType="variant">
      <vt:variant>
        <vt:lpstr>Thème</vt:lpstr>
      </vt:variant>
      <vt:variant>
        <vt:i4>1</vt:i4>
      </vt:variant>
      <vt:variant>
        <vt:lpstr>Titres des diapositives</vt:lpstr>
      </vt:variant>
      <vt:variant>
        <vt:i4>121</vt:i4>
      </vt:variant>
    </vt:vector>
  </HeadingPairs>
  <TitlesOfParts>
    <vt:vector size="122" baseType="lpstr">
      <vt:lpstr>20180509_SlidesLibrary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ESC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paola_thellung</dc:creator>
  <cp:lastModifiedBy>Dzianis KAZAKEVICH</cp:lastModifiedBy>
  <cp:revision>329</cp:revision>
  <dcterms:created xsi:type="dcterms:W3CDTF">2018-05-09T10:00:29Z</dcterms:created>
  <dcterms:modified xsi:type="dcterms:W3CDTF">2022-10-13T17:02:03Z</dcterms:modified>
</cp:coreProperties>
</file>